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0" r:id="rId2"/>
    <p:sldId id="265" r:id="rId3"/>
    <p:sldId id="298" r:id="rId4"/>
    <p:sldId id="310" r:id="rId5"/>
    <p:sldId id="312" r:id="rId6"/>
    <p:sldId id="313" r:id="rId7"/>
    <p:sldId id="316" r:id="rId8"/>
    <p:sldId id="314" r:id="rId9"/>
    <p:sldId id="315" r:id="rId10"/>
    <p:sldId id="318" r:id="rId11"/>
    <p:sldId id="317" r:id="rId12"/>
    <p:sldId id="319" r:id="rId13"/>
  </p:sldIdLst>
  <p:sldSz cx="12192000" cy="6858000"/>
  <p:notesSz cx="9928225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ухова С.В." initials="СС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F596C"/>
    <a:srgbClr val="CBC9E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174" autoAdjust="0"/>
    <p:restoredTop sz="96433" autoAdjust="0"/>
  </p:normalViewPr>
  <p:slideViewPr>
    <p:cSldViewPr snapToGrid="0">
      <p:cViewPr varScale="1">
        <p:scale>
          <a:sx n="78" d="100"/>
          <a:sy n="78" d="100"/>
        </p:scale>
        <p:origin x="-270" y="-84"/>
      </p:cViewPr>
      <p:guideLst>
        <p:guide orient="horz" pos="5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-1902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F3E6A7-9495-4EBD-B333-913D3A42054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A4BD04-A368-482C-9CF0-E29A7538919C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1400" b="1" dirty="0" smtClean="0"/>
            <a:t>ОБЪЕДИНЕНИЕ УСИЛИЙ ШКОЛ, УНИВЕРСИТЕТОВ, ТЕХНОПАРКОВ, ЦЕНТРОВ ТЕХНОЛОГИЧЕСКОЙ ПОДДЕРЖКИ ОБРАЗОВАНИЯ, ЦЕНТРОВ МОЛОДЕЖНОГО ИННОВАЦИОННОГО ТВОРЧЕСТВА, ПРОИЗВОДСТВЕННЫХ ПРЕДПРИЯТИЙ</a:t>
          </a:r>
          <a:endParaRPr lang="ru-RU" sz="1400" b="1" dirty="0"/>
        </a:p>
      </dgm:t>
    </dgm:pt>
    <dgm:pt modelId="{4776671A-F58A-4911-85B2-193C08A8F283}" type="parTrans" cxnId="{6E75C305-1546-44FD-B579-5880645DD099}">
      <dgm:prSet/>
      <dgm:spPr/>
      <dgm:t>
        <a:bodyPr/>
        <a:lstStyle/>
        <a:p>
          <a:endParaRPr lang="ru-RU" sz="1800"/>
        </a:p>
      </dgm:t>
    </dgm:pt>
    <dgm:pt modelId="{F2E93F99-CF5E-439F-90B1-756C42273C7C}" type="sibTrans" cxnId="{6E75C305-1546-44FD-B579-5880645DD099}">
      <dgm:prSet/>
      <dgm:spPr/>
      <dgm:t>
        <a:bodyPr/>
        <a:lstStyle/>
        <a:p>
          <a:endParaRPr lang="ru-RU" sz="1800"/>
        </a:p>
      </dgm:t>
    </dgm:pt>
    <dgm:pt modelId="{1B1D59C0-DCD8-4FA9-9B40-245AB75281E3}">
      <dgm:prSet phldrT="[Текст]" phldr="1"/>
      <dgm:spPr/>
      <dgm:t>
        <a:bodyPr/>
        <a:lstStyle/>
        <a:p>
          <a:endParaRPr lang="ru-RU" sz="1800" dirty="0"/>
        </a:p>
      </dgm:t>
    </dgm:pt>
    <dgm:pt modelId="{6117FCE1-6721-40F0-96D0-D754C5890A15}" type="parTrans" cxnId="{EF420CFF-E49B-4761-8399-C936872E2706}">
      <dgm:prSet/>
      <dgm:spPr/>
      <dgm:t>
        <a:bodyPr/>
        <a:lstStyle/>
        <a:p>
          <a:endParaRPr lang="ru-RU" sz="1800"/>
        </a:p>
      </dgm:t>
    </dgm:pt>
    <dgm:pt modelId="{570FB550-9B7B-4095-9D01-EC72361A5342}" type="sibTrans" cxnId="{EF420CFF-E49B-4761-8399-C936872E2706}">
      <dgm:prSet/>
      <dgm:spPr/>
      <dgm:t>
        <a:bodyPr/>
        <a:lstStyle/>
        <a:p>
          <a:endParaRPr lang="ru-RU" sz="1800"/>
        </a:p>
      </dgm:t>
    </dgm:pt>
    <dgm:pt modelId="{988D1A17-75B3-41E7-A3A6-069E0957C571}">
      <dgm:prSet phldrT="[Текст]" phldr="1"/>
      <dgm:spPr/>
      <dgm:t>
        <a:bodyPr/>
        <a:lstStyle/>
        <a:p>
          <a:endParaRPr lang="ru-RU" sz="1800" dirty="0"/>
        </a:p>
      </dgm:t>
    </dgm:pt>
    <dgm:pt modelId="{60C0BAEE-D203-4B9C-AAC0-C48C1BFFB90D}" type="parTrans" cxnId="{C7344E0A-624D-4B9E-A96E-A7C7F73086B8}">
      <dgm:prSet/>
      <dgm:spPr/>
      <dgm:t>
        <a:bodyPr/>
        <a:lstStyle/>
        <a:p>
          <a:endParaRPr lang="ru-RU" sz="1800"/>
        </a:p>
      </dgm:t>
    </dgm:pt>
    <dgm:pt modelId="{768B3553-E38A-4304-8F82-2383DE1EF014}" type="sibTrans" cxnId="{C7344E0A-624D-4B9E-A96E-A7C7F73086B8}">
      <dgm:prSet/>
      <dgm:spPr/>
      <dgm:t>
        <a:bodyPr/>
        <a:lstStyle/>
        <a:p>
          <a:endParaRPr lang="ru-RU" sz="1800"/>
        </a:p>
      </dgm:t>
    </dgm:pt>
    <dgm:pt modelId="{BCC6A5F7-E64C-4912-90C4-FA077842E969}">
      <dgm:prSet phldrT="[Текст]"/>
      <dgm:spPr/>
      <dgm:t>
        <a:bodyPr/>
        <a:lstStyle/>
        <a:p>
          <a:endParaRPr lang="ru-RU" sz="1800" dirty="0"/>
        </a:p>
      </dgm:t>
    </dgm:pt>
    <dgm:pt modelId="{586CD6DD-EE54-46AC-A212-887100D756D8}" type="parTrans" cxnId="{5605A9C4-AD24-47E1-A3F4-F51BD2FBAC94}">
      <dgm:prSet/>
      <dgm:spPr/>
      <dgm:t>
        <a:bodyPr/>
        <a:lstStyle/>
        <a:p>
          <a:endParaRPr lang="ru-RU" sz="1800"/>
        </a:p>
      </dgm:t>
    </dgm:pt>
    <dgm:pt modelId="{2F7EE364-C915-4687-A43E-877522EB5509}" type="sibTrans" cxnId="{5605A9C4-AD24-47E1-A3F4-F51BD2FBAC94}">
      <dgm:prSet/>
      <dgm:spPr/>
      <dgm:t>
        <a:bodyPr/>
        <a:lstStyle/>
        <a:p>
          <a:endParaRPr lang="ru-RU" sz="1800"/>
        </a:p>
      </dgm:t>
    </dgm:pt>
    <dgm:pt modelId="{8AF91D7F-C1D5-4D80-AF62-6E89F15027BF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1400" b="1" dirty="0" smtClean="0"/>
            <a:t>НЕЗАВИСИМАЯ ОЦЕНКА КАЧЕСТВА ОБРАЗОВАНИЯ</a:t>
          </a:r>
          <a:endParaRPr lang="ru-RU" sz="1400" b="1" dirty="0"/>
        </a:p>
      </dgm:t>
    </dgm:pt>
    <dgm:pt modelId="{D150BD85-B6F4-456F-9788-459E50640966}" type="parTrans" cxnId="{11ED57F9-CB96-4734-90DD-995014354D62}">
      <dgm:prSet/>
      <dgm:spPr/>
      <dgm:t>
        <a:bodyPr/>
        <a:lstStyle/>
        <a:p>
          <a:endParaRPr lang="ru-RU" sz="1800"/>
        </a:p>
      </dgm:t>
    </dgm:pt>
    <dgm:pt modelId="{A06F528A-3C62-4BEB-AB70-26900D6B8063}" type="sibTrans" cxnId="{11ED57F9-CB96-4734-90DD-995014354D62}">
      <dgm:prSet/>
      <dgm:spPr/>
      <dgm:t>
        <a:bodyPr/>
        <a:lstStyle/>
        <a:p>
          <a:endParaRPr lang="ru-RU" sz="1800"/>
        </a:p>
      </dgm:t>
    </dgm:pt>
    <dgm:pt modelId="{B91AF9EB-BCB3-4956-829C-0B5189F32EA0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1400" b="1" dirty="0" smtClean="0"/>
            <a:t>ИНТЕГРАЦИЯ РЕСУРСОВ ОСНОВНЫХ И ДОПОЛНИТЕЛЬНЫХ ОБРАЗОВАТЕЛЬНЫХ ПРОГРАММ, ОРГАНИЗАЦИЯ ЭФФЕКТИВНОГО ВЫБОРА ВНЕУРОЧНОЙ ДЕЯТЕЛЬНОСТИ</a:t>
          </a:r>
          <a:endParaRPr lang="ru-RU" sz="1400" b="1" dirty="0"/>
        </a:p>
      </dgm:t>
    </dgm:pt>
    <dgm:pt modelId="{4E805A7D-D9A0-4158-AE88-B09403CD8534}" type="parTrans" cxnId="{283750FE-0751-4033-BC91-4DE6364C38E7}">
      <dgm:prSet/>
      <dgm:spPr/>
      <dgm:t>
        <a:bodyPr/>
        <a:lstStyle/>
        <a:p>
          <a:endParaRPr lang="ru-RU" sz="1800"/>
        </a:p>
      </dgm:t>
    </dgm:pt>
    <dgm:pt modelId="{E94D9BF9-C977-44A7-8A53-ABFE2E7376F2}" type="sibTrans" cxnId="{283750FE-0751-4033-BC91-4DE6364C38E7}">
      <dgm:prSet/>
      <dgm:spPr/>
      <dgm:t>
        <a:bodyPr/>
        <a:lstStyle/>
        <a:p>
          <a:endParaRPr lang="ru-RU" sz="1800"/>
        </a:p>
      </dgm:t>
    </dgm:pt>
    <dgm:pt modelId="{6B795F5F-67B3-446F-A1E7-571DEC478B19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1400" b="1" dirty="0" smtClean="0"/>
            <a:t>ПРИОБРЕТЕНИЕ ПРАКТИЧЕСКИХ КОМПЕТЕНЦИЙ В ПРОЦЕССЕ РАБОТЫ В ЛАБОРАТОРИЯХ, ВЫПОЛНЕНИЯ ПРОЕКТОВ, ПРОХОЖДЕНИЯ ПРАКТИК </a:t>
          </a:r>
          <a:endParaRPr lang="ru-RU" sz="1400" b="1" dirty="0"/>
        </a:p>
      </dgm:t>
    </dgm:pt>
    <dgm:pt modelId="{603968F7-4AF1-4D8A-9DB6-27B32DD547B2}" type="parTrans" cxnId="{C3A21E91-58C4-43A9-8927-3F5B75E26ED7}">
      <dgm:prSet/>
      <dgm:spPr/>
      <dgm:t>
        <a:bodyPr/>
        <a:lstStyle/>
        <a:p>
          <a:endParaRPr lang="ru-RU" sz="1800"/>
        </a:p>
      </dgm:t>
    </dgm:pt>
    <dgm:pt modelId="{8C71B076-D799-41B4-80D4-C67EADFF6034}" type="sibTrans" cxnId="{C3A21E91-58C4-43A9-8927-3F5B75E26ED7}">
      <dgm:prSet/>
      <dgm:spPr/>
      <dgm:t>
        <a:bodyPr/>
        <a:lstStyle/>
        <a:p>
          <a:endParaRPr lang="ru-RU" sz="1800"/>
        </a:p>
      </dgm:t>
    </dgm:pt>
    <dgm:pt modelId="{14BE8FEB-B766-498F-8452-57BEA903B0EE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1400" b="1" dirty="0" smtClean="0"/>
            <a:t>ИСПОЛЬЗОВАНИЕ РЕСУРСОВ ГОРОДА В ОРГАНИЗАЦИИ ПРОФИЛЬНОГО ОБУЧЕНИЯ</a:t>
          </a:r>
          <a:endParaRPr lang="ru-RU" sz="1400" b="1" dirty="0"/>
        </a:p>
      </dgm:t>
    </dgm:pt>
    <dgm:pt modelId="{9BE2BC9E-1554-4B84-B432-B44A641827D7}" type="parTrans" cxnId="{04D64CA6-684B-426B-8C41-F68AE40DA2FB}">
      <dgm:prSet/>
      <dgm:spPr/>
      <dgm:t>
        <a:bodyPr/>
        <a:lstStyle/>
        <a:p>
          <a:endParaRPr lang="ru-RU" sz="1800"/>
        </a:p>
      </dgm:t>
    </dgm:pt>
    <dgm:pt modelId="{CDD06231-CD15-4792-9181-AAD6D69A1B98}" type="sibTrans" cxnId="{04D64CA6-684B-426B-8C41-F68AE40DA2FB}">
      <dgm:prSet/>
      <dgm:spPr/>
      <dgm:t>
        <a:bodyPr/>
        <a:lstStyle/>
        <a:p>
          <a:endParaRPr lang="ru-RU" sz="1800"/>
        </a:p>
      </dgm:t>
    </dgm:pt>
    <dgm:pt modelId="{1DA2B8DA-EBD9-4886-9707-CD328AC9635D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1400" b="1" dirty="0" smtClean="0"/>
            <a:t>УПРАВЛЕНИЕ ПРОЕКТОМ НА ОСНОВЕ РАБОТЫ ПРОЕКТНОГО ОФИСА</a:t>
          </a:r>
          <a:endParaRPr lang="ru-RU" sz="1400" b="1" dirty="0"/>
        </a:p>
      </dgm:t>
    </dgm:pt>
    <dgm:pt modelId="{0274A79D-4AA5-4419-BB0B-5A20902D03AF}" type="parTrans" cxnId="{5EB78720-4A30-49FE-A5D1-4A0C7E42DF42}">
      <dgm:prSet/>
      <dgm:spPr/>
      <dgm:t>
        <a:bodyPr/>
        <a:lstStyle/>
        <a:p>
          <a:endParaRPr lang="ru-RU" sz="1800"/>
        </a:p>
      </dgm:t>
    </dgm:pt>
    <dgm:pt modelId="{C0A1002B-97B0-4995-99E0-78D3EAD41993}" type="sibTrans" cxnId="{5EB78720-4A30-49FE-A5D1-4A0C7E42DF42}">
      <dgm:prSet/>
      <dgm:spPr/>
      <dgm:t>
        <a:bodyPr/>
        <a:lstStyle/>
        <a:p>
          <a:endParaRPr lang="ru-RU" sz="1800"/>
        </a:p>
      </dgm:t>
    </dgm:pt>
    <dgm:pt modelId="{E952BCAF-A037-425B-B692-46A3FF61C1F9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1400" b="1" dirty="0" smtClean="0"/>
            <a:t>ОЦЕНКА РЕЗУЛЬТАТОВ ПРОЕКТА НА ОСНОВЕ ПОКАЗАТЕЛЕЙ ВОСТРЕБОВАННОСТИ НА РЫНКЕ ТРУДА</a:t>
          </a:r>
          <a:endParaRPr lang="ru-RU" sz="1400" b="1" dirty="0"/>
        </a:p>
      </dgm:t>
    </dgm:pt>
    <dgm:pt modelId="{54B11CDB-7856-4BDD-B5BA-17E19128D7AF}" type="parTrans" cxnId="{2FCFDF26-4247-42E3-B074-74745FA88E9D}">
      <dgm:prSet/>
      <dgm:spPr/>
      <dgm:t>
        <a:bodyPr/>
        <a:lstStyle/>
        <a:p>
          <a:endParaRPr lang="ru-RU" sz="1800"/>
        </a:p>
      </dgm:t>
    </dgm:pt>
    <dgm:pt modelId="{99720B12-0549-4246-9B3B-18B18170F9E0}" type="sibTrans" cxnId="{2FCFDF26-4247-42E3-B074-74745FA88E9D}">
      <dgm:prSet/>
      <dgm:spPr/>
      <dgm:t>
        <a:bodyPr/>
        <a:lstStyle/>
        <a:p>
          <a:endParaRPr lang="ru-RU" sz="1800"/>
        </a:p>
      </dgm:t>
    </dgm:pt>
    <dgm:pt modelId="{B7964DAC-7E4F-4DB8-94A3-D1B4B67BD192}" type="pres">
      <dgm:prSet presAssocID="{90F3E6A7-9495-4EBD-B333-913D3A42054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55D99284-7AF3-427A-8F86-7C37EEDFFC00}" type="pres">
      <dgm:prSet presAssocID="{90F3E6A7-9495-4EBD-B333-913D3A42054D}" presName="Name1" presStyleCnt="0"/>
      <dgm:spPr/>
    </dgm:pt>
    <dgm:pt modelId="{BBAD443F-FFF6-4E97-9FD9-ACD49A23C1F1}" type="pres">
      <dgm:prSet presAssocID="{90F3E6A7-9495-4EBD-B333-913D3A42054D}" presName="cycle" presStyleCnt="0"/>
      <dgm:spPr/>
    </dgm:pt>
    <dgm:pt modelId="{6B35D48F-EC81-47E3-AC20-73D3F942DA8A}" type="pres">
      <dgm:prSet presAssocID="{90F3E6A7-9495-4EBD-B333-913D3A42054D}" presName="srcNode" presStyleLbl="node1" presStyleIdx="0" presStyleCnt="7"/>
      <dgm:spPr/>
    </dgm:pt>
    <dgm:pt modelId="{9A1D9C93-614C-4AD5-B086-C7B7895DA465}" type="pres">
      <dgm:prSet presAssocID="{90F3E6A7-9495-4EBD-B333-913D3A42054D}" presName="conn" presStyleLbl="parChTrans1D2" presStyleIdx="0" presStyleCnt="1"/>
      <dgm:spPr/>
      <dgm:t>
        <a:bodyPr/>
        <a:lstStyle/>
        <a:p>
          <a:endParaRPr lang="ru-RU"/>
        </a:p>
      </dgm:t>
    </dgm:pt>
    <dgm:pt modelId="{6F2AAD07-3601-4774-B7A8-A05FFBA18736}" type="pres">
      <dgm:prSet presAssocID="{90F3E6A7-9495-4EBD-B333-913D3A42054D}" presName="extraNode" presStyleLbl="node1" presStyleIdx="0" presStyleCnt="7"/>
      <dgm:spPr/>
    </dgm:pt>
    <dgm:pt modelId="{D7426E67-2EA5-4FD2-B42B-EE4F6009DF5E}" type="pres">
      <dgm:prSet presAssocID="{90F3E6A7-9495-4EBD-B333-913D3A42054D}" presName="dstNode" presStyleLbl="node1" presStyleIdx="0" presStyleCnt="7"/>
      <dgm:spPr/>
    </dgm:pt>
    <dgm:pt modelId="{BAB0A772-432E-4905-9DE2-692F6D0CA198}" type="pres">
      <dgm:prSet presAssocID="{EFA4BD04-A368-482C-9CF0-E29A7538919C}" presName="text_1" presStyleLbl="node1" presStyleIdx="0" presStyleCnt="7" custScaleY="1338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0AB35A-7FF0-43C9-93FE-CAAD07C562BF}" type="pres">
      <dgm:prSet presAssocID="{EFA4BD04-A368-482C-9CF0-E29A7538919C}" presName="accent_1" presStyleCnt="0"/>
      <dgm:spPr/>
    </dgm:pt>
    <dgm:pt modelId="{1303D865-A42D-47A7-9262-188A5968AEFD}" type="pres">
      <dgm:prSet presAssocID="{EFA4BD04-A368-482C-9CF0-E29A7538919C}" presName="accentRepeatNode" presStyleLbl="solidFgAcc1" presStyleIdx="0" presStyleCnt="7"/>
      <dgm:spPr>
        <a:solidFill>
          <a:schemeClr val="bg1">
            <a:lumMod val="85000"/>
          </a:schemeClr>
        </a:solidFill>
      </dgm:spPr>
      <dgm:t>
        <a:bodyPr/>
        <a:lstStyle/>
        <a:p>
          <a:endParaRPr lang="ru-RU"/>
        </a:p>
      </dgm:t>
    </dgm:pt>
    <dgm:pt modelId="{2D99D0A5-45C3-4513-ABC4-6C2992CCAAF4}" type="pres">
      <dgm:prSet presAssocID="{8AF91D7F-C1D5-4D80-AF62-6E89F15027BF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2E02B-A4DA-45D3-81A7-1300EFFEAD34}" type="pres">
      <dgm:prSet presAssocID="{8AF91D7F-C1D5-4D80-AF62-6E89F15027BF}" presName="accent_2" presStyleCnt="0"/>
      <dgm:spPr/>
    </dgm:pt>
    <dgm:pt modelId="{C12EECAB-BE43-4337-BE92-69D785C17F35}" type="pres">
      <dgm:prSet presAssocID="{8AF91D7F-C1D5-4D80-AF62-6E89F15027BF}" presName="accentRepeatNode" presStyleLbl="solidFgAcc1" presStyleIdx="1" presStyleCnt="7" custLinFactNeighborX="4369" custLinFactNeighborY="8606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543EC9DE-0FE1-41DF-A6BB-13361D6B3829}" type="pres">
      <dgm:prSet presAssocID="{B91AF9EB-BCB3-4956-829C-0B5189F32EA0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25C348-5ADF-401F-8CC4-11AE9A5F6247}" type="pres">
      <dgm:prSet presAssocID="{B91AF9EB-BCB3-4956-829C-0B5189F32EA0}" presName="accent_3" presStyleCnt="0"/>
      <dgm:spPr/>
    </dgm:pt>
    <dgm:pt modelId="{FB6F15B9-D165-4D9E-A1DA-F9F532ADE0A8}" type="pres">
      <dgm:prSet presAssocID="{B91AF9EB-BCB3-4956-829C-0B5189F32EA0}" presName="accentRepeatNode" presStyleLbl="solidFgAcc1" presStyleIdx="2" presStyleCnt="7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36771D57-D4DB-429A-92D3-17D809949928}" type="pres">
      <dgm:prSet presAssocID="{6B795F5F-67B3-446F-A1E7-571DEC478B19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2EA0D7-9B7B-47C3-980D-0D4260181E25}" type="pres">
      <dgm:prSet presAssocID="{6B795F5F-67B3-446F-A1E7-571DEC478B19}" presName="accent_4" presStyleCnt="0"/>
      <dgm:spPr/>
    </dgm:pt>
    <dgm:pt modelId="{F7626A40-9BDE-4A0D-9478-21F71F9D1F4F}" type="pres">
      <dgm:prSet presAssocID="{6B795F5F-67B3-446F-A1E7-571DEC478B19}" presName="accentRepeatNode" presStyleLbl="solidFgAcc1" presStyleIdx="3" presStyleCnt="7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45FF929C-662A-4A08-AC53-EDD1BE25BBBB}" type="pres">
      <dgm:prSet presAssocID="{14BE8FEB-B766-498F-8452-57BEA903B0EE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7F7541-5B8B-41FF-961A-689BB67BAAEA}" type="pres">
      <dgm:prSet presAssocID="{14BE8FEB-B766-498F-8452-57BEA903B0EE}" presName="accent_5" presStyleCnt="0"/>
      <dgm:spPr/>
    </dgm:pt>
    <dgm:pt modelId="{D9921C48-3215-46EE-B76F-938664891261}" type="pres">
      <dgm:prSet presAssocID="{14BE8FEB-B766-498F-8452-57BEA903B0EE}" presName="accentRepeatNode" presStyleLbl="solidFgAcc1" presStyleIdx="4" presStyleCnt="7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F6EC1A18-0882-438C-99CC-66BB46E7350A}" type="pres">
      <dgm:prSet presAssocID="{1DA2B8DA-EBD9-4886-9707-CD328AC9635D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CE05D4-A7B0-4E9A-912C-168A21F5F0CA}" type="pres">
      <dgm:prSet presAssocID="{1DA2B8DA-EBD9-4886-9707-CD328AC9635D}" presName="accent_6" presStyleCnt="0"/>
      <dgm:spPr/>
    </dgm:pt>
    <dgm:pt modelId="{468F0729-156F-449A-935A-CB0BB270A441}" type="pres">
      <dgm:prSet presAssocID="{1DA2B8DA-EBD9-4886-9707-CD328AC9635D}" presName="accentRepeatNode" presStyleLbl="solidFgAcc1" presStyleIdx="5" presStyleCnt="7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B77F08CA-05BC-4ED4-89A8-6DBA527FBB33}" type="pres">
      <dgm:prSet presAssocID="{E952BCAF-A037-425B-B692-46A3FF61C1F9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916B30-07F8-4D45-ADF7-F5C28D9DB9A4}" type="pres">
      <dgm:prSet presAssocID="{E952BCAF-A037-425B-B692-46A3FF61C1F9}" presName="accent_7" presStyleCnt="0"/>
      <dgm:spPr/>
    </dgm:pt>
    <dgm:pt modelId="{B8426758-C9CA-495D-B85B-8FEF247D4203}" type="pres">
      <dgm:prSet presAssocID="{E952BCAF-A037-425B-B692-46A3FF61C1F9}" presName="accentRepeatNode" presStyleLbl="solidFgAcc1" presStyleIdx="6" presStyleCnt="7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</dgm:ptLst>
  <dgm:cxnLst>
    <dgm:cxn modelId="{4CA81145-7C8B-48B6-A172-C58A14F21C86}" type="presOf" srcId="{8AF91D7F-C1D5-4D80-AF62-6E89F15027BF}" destId="{2D99D0A5-45C3-4513-ABC4-6C2992CCAAF4}" srcOrd="0" destOrd="0" presId="urn:microsoft.com/office/officeart/2008/layout/VerticalCurvedList"/>
    <dgm:cxn modelId="{ABF67A53-0E5C-4E7A-8895-86343DDBFD6D}" type="presOf" srcId="{F2E93F99-CF5E-439F-90B1-756C42273C7C}" destId="{9A1D9C93-614C-4AD5-B086-C7B7895DA465}" srcOrd="0" destOrd="0" presId="urn:microsoft.com/office/officeart/2008/layout/VerticalCurvedList"/>
    <dgm:cxn modelId="{9F37CCD8-4EDC-4F2B-88EA-CCE16BF0EA42}" type="presOf" srcId="{B91AF9EB-BCB3-4956-829C-0B5189F32EA0}" destId="{543EC9DE-0FE1-41DF-A6BB-13361D6B3829}" srcOrd="0" destOrd="0" presId="urn:microsoft.com/office/officeart/2008/layout/VerticalCurvedList"/>
    <dgm:cxn modelId="{283750FE-0751-4033-BC91-4DE6364C38E7}" srcId="{90F3E6A7-9495-4EBD-B333-913D3A42054D}" destId="{B91AF9EB-BCB3-4956-829C-0B5189F32EA0}" srcOrd="2" destOrd="0" parTransId="{4E805A7D-D9A0-4158-AE88-B09403CD8534}" sibTransId="{E94D9BF9-C977-44A7-8A53-ABFE2E7376F2}"/>
    <dgm:cxn modelId="{0CD70951-C2EA-49C5-80DB-5D3AA46A084D}" type="presOf" srcId="{14BE8FEB-B766-498F-8452-57BEA903B0EE}" destId="{45FF929C-662A-4A08-AC53-EDD1BE25BBBB}" srcOrd="0" destOrd="0" presId="urn:microsoft.com/office/officeart/2008/layout/VerticalCurvedList"/>
    <dgm:cxn modelId="{C7344E0A-624D-4B9E-A96E-A7C7F73086B8}" srcId="{90F3E6A7-9495-4EBD-B333-913D3A42054D}" destId="{988D1A17-75B3-41E7-A3A6-069E0957C571}" srcOrd="9" destOrd="0" parTransId="{60C0BAEE-D203-4B9C-AAC0-C48C1BFFB90D}" sibTransId="{768B3553-E38A-4304-8F82-2383DE1EF014}"/>
    <dgm:cxn modelId="{B587EA5C-38B9-47E6-B2ED-F6935B1F5DAE}" type="presOf" srcId="{6B795F5F-67B3-446F-A1E7-571DEC478B19}" destId="{36771D57-D4DB-429A-92D3-17D809949928}" srcOrd="0" destOrd="0" presId="urn:microsoft.com/office/officeart/2008/layout/VerticalCurvedList"/>
    <dgm:cxn modelId="{2FCFDF26-4247-42E3-B074-74745FA88E9D}" srcId="{90F3E6A7-9495-4EBD-B333-913D3A42054D}" destId="{E952BCAF-A037-425B-B692-46A3FF61C1F9}" srcOrd="6" destOrd="0" parTransId="{54B11CDB-7856-4BDD-B5BA-17E19128D7AF}" sibTransId="{99720B12-0549-4246-9B3B-18B18170F9E0}"/>
    <dgm:cxn modelId="{5605A9C4-AD24-47E1-A3F4-F51BD2FBAC94}" srcId="{90F3E6A7-9495-4EBD-B333-913D3A42054D}" destId="{BCC6A5F7-E64C-4912-90C4-FA077842E969}" srcOrd="7" destOrd="0" parTransId="{586CD6DD-EE54-46AC-A212-887100D756D8}" sibTransId="{2F7EE364-C915-4687-A43E-877522EB5509}"/>
    <dgm:cxn modelId="{11ED57F9-CB96-4734-90DD-995014354D62}" srcId="{90F3E6A7-9495-4EBD-B333-913D3A42054D}" destId="{8AF91D7F-C1D5-4D80-AF62-6E89F15027BF}" srcOrd="1" destOrd="0" parTransId="{D150BD85-B6F4-456F-9788-459E50640966}" sibTransId="{A06F528A-3C62-4BEB-AB70-26900D6B8063}"/>
    <dgm:cxn modelId="{C3A21E91-58C4-43A9-8927-3F5B75E26ED7}" srcId="{90F3E6A7-9495-4EBD-B333-913D3A42054D}" destId="{6B795F5F-67B3-446F-A1E7-571DEC478B19}" srcOrd="3" destOrd="0" parTransId="{603968F7-4AF1-4D8A-9DB6-27B32DD547B2}" sibTransId="{8C71B076-D799-41B4-80D4-C67EADFF6034}"/>
    <dgm:cxn modelId="{EF420CFF-E49B-4761-8399-C936872E2706}" srcId="{90F3E6A7-9495-4EBD-B333-913D3A42054D}" destId="{1B1D59C0-DCD8-4FA9-9B40-245AB75281E3}" srcOrd="8" destOrd="0" parTransId="{6117FCE1-6721-40F0-96D0-D754C5890A15}" sibTransId="{570FB550-9B7B-4095-9D01-EC72361A5342}"/>
    <dgm:cxn modelId="{6E75C305-1546-44FD-B579-5880645DD099}" srcId="{90F3E6A7-9495-4EBD-B333-913D3A42054D}" destId="{EFA4BD04-A368-482C-9CF0-E29A7538919C}" srcOrd="0" destOrd="0" parTransId="{4776671A-F58A-4911-85B2-193C08A8F283}" sibTransId="{F2E93F99-CF5E-439F-90B1-756C42273C7C}"/>
    <dgm:cxn modelId="{430FB272-AA55-4050-99C9-78CBBD369765}" type="presOf" srcId="{E952BCAF-A037-425B-B692-46A3FF61C1F9}" destId="{B77F08CA-05BC-4ED4-89A8-6DBA527FBB33}" srcOrd="0" destOrd="0" presId="urn:microsoft.com/office/officeart/2008/layout/VerticalCurvedList"/>
    <dgm:cxn modelId="{BBA9C7D2-E17F-47EF-BDBF-207E1513F437}" type="presOf" srcId="{90F3E6A7-9495-4EBD-B333-913D3A42054D}" destId="{B7964DAC-7E4F-4DB8-94A3-D1B4B67BD192}" srcOrd="0" destOrd="0" presId="urn:microsoft.com/office/officeart/2008/layout/VerticalCurvedList"/>
    <dgm:cxn modelId="{5EB78720-4A30-49FE-A5D1-4A0C7E42DF42}" srcId="{90F3E6A7-9495-4EBD-B333-913D3A42054D}" destId="{1DA2B8DA-EBD9-4886-9707-CD328AC9635D}" srcOrd="5" destOrd="0" parTransId="{0274A79D-4AA5-4419-BB0B-5A20902D03AF}" sibTransId="{C0A1002B-97B0-4995-99E0-78D3EAD41993}"/>
    <dgm:cxn modelId="{04D64CA6-684B-426B-8C41-F68AE40DA2FB}" srcId="{90F3E6A7-9495-4EBD-B333-913D3A42054D}" destId="{14BE8FEB-B766-498F-8452-57BEA903B0EE}" srcOrd="4" destOrd="0" parTransId="{9BE2BC9E-1554-4B84-B432-B44A641827D7}" sibTransId="{CDD06231-CD15-4792-9181-AAD6D69A1B98}"/>
    <dgm:cxn modelId="{63339F53-4F7E-4F3E-8A25-E7749C0F974F}" type="presOf" srcId="{1DA2B8DA-EBD9-4886-9707-CD328AC9635D}" destId="{F6EC1A18-0882-438C-99CC-66BB46E7350A}" srcOrd="0" destOrd="0" presId="urn:microsoft.com/office/officeart/2008/layout/VerticalCurvedList"/>
    <dgm:cxn modelId="{9F1192A9-6C05-4045-BA04-96EA36095B93}" type="presOf" srcId="{EFA4BD04-A368-482C-9CF0-E29A7538919C}" destId="{BAB0A772-432E-4905-9DE2-692F6D0CA198}" srcOrd="0" destOrd="0" presId="urn:microsoft.com/office/officeart/2008/layout/VerticalCurvedList"/>
    <dgm:cxn modelId="{6DCDF797-DCA6-4FB0-877E-65C0C8F9363F}" type="presParOf" srcId="{B7964DAC-7E4F-4DB8-94A3-D1B4B67BD192}" destId="{55D99284-7AF3-427A-8F86-7C37EEDFFC00}" srcOrd="0" destOrd="0" presId="urn:microsoft.com/office/officeart/2008/layout/VerticalCurvedList"/>
    <dgm:cxn modelId="{5FFCEAA5-01CB-4BB1-AB1B-D931A18EF93F}" type="presParOf" srcId="{55D99284-7AF3-427A-8F86-7C37EEDFFC00}" destId="{BBAD443F-FFF6-4E97-9FD9-ACD49A23C1F1}" srcOrd="0" destOrd="0" presId="urn:microsoft.com/office/officeart/2008/layout/VerticalCurvedList"/>
    <dgm:cxn modelId="{7AE2A963-7F1A-4248-92A4-7D7F1C2F3464}" type="presParOf" srcId="{BBAD443F-FFF6-4E97-9FD9-ACD49A23C1F1}" destId="{6B35D48F-EC81-47E3-AC20-73D3F942DA8A}" srcOrd="0" destOrd="0" presId="urn:microsoft.com/office/officeart/2008/layout/VerticalCurvedList"/>
    <dgm:cxn modelId="{F5237C79-9F9B-4692-BAB9-417A2F1FC654}" type="presParOf" srcId="{BBAD443F-FFF6-4E97-9FD9-ACD49A23C1F1}" destId="{9A1D9C93-614C-4AD5-B086-C7B7895DA465}" srcOrd="1" destOrd="0" presId="urn:microsoft.com/office/officeart/2008/layout/VerticalCurvedList"/>
    <dgm:cxn modelId="{A5E91A20-BA0B-4FBF-9C7C-F0D4624EECBB}" type="presParOf" srcId="{BBAD443F-FFF6-4E97-9FD9-ACD49A23C1F1}" destId="{6F2AAD07-3601-4774-B7A8-A05FFBA18736}" srcOrd="2" destOrd="0" presId="urn:microsoft.com/office/officeart/2008/layout/VerticalCurvedList"/>
    <dgm:cxn modelId="{71355C73-68CD-41A4-ABF9-E4C538F66191}" type="presParOf" srcId="{BBAD443F-FFF6-4E97-9FD9-ACD49A23C1F1}" destId="{D7426E67-2EA5-4FD2-B42B-EE4F6009DF5E}" srcOrd="3" destOrd="0" presId="urn:microsoft.com/office/officeart/2008/layout/VerticalCurvedList"/>
    <dgm:cxn modelId="{39CAF8F4-3D8F-4A0E-9859-2BA6F2842423}" type="presParOf" srcId="{55D99284-7AF3-427A-8F86-7C37EEDFFC00}" destId="{BAB0A772-432E-4905-9DE2-692F6D0CA198}" srcOrd="1" destOrd="0" presId="urn:microsoft.com/office/officeart/2008/layout/VerticalCurvedList"/>
    <dgm:cxn modelId="{F5054A76-2074-48C2-8245-11545CFA4404}" type="presParOf" srcId="{55D99284-7AF3-427A-8F86-7C37EEDFFC00}" destId="{510AB35A-7FF0-43C9-93FE-CAAD07C562BF}" srcOrd="2" destOrd="0" presId="urn:microsoft.com/office/officeart/2008/layout/VerticalCurvedList"/>
    <dgm:cxn modelId="{F23C62CF-A7DF-4A1D-90A6-AD199DF2762E}" type="presParOf" srcId="{510AB35A-7FF0-43C9-93FE-CAAD07C562BF}" destId="{1303D865-A42D-47A7-9262-188A5968AEFD}" srcOrd="0" destOrd="0" presId="urn:microsoft.com/office/officeart/2008/layout/VerticalCurvedList"/>
    <dgm:cxn modelId="{EFCD2F81-F0B7-4E27-90A6-A6EAB06F5512}" type="presParOf" srcId="{55D99284-7AF3-427A-8F86-7C37EEDFFC00}" destId="{2D99D0A5-45C3-4513-ABC4-6C2992CCAAF4}" srcOrd="3" destOrd="0" presId="urn:microsoft.com/office/officeart/2008/layout/VerticalCurvedList"/>
    <dgm:cxn modelId="{0146E92A-2F0C-45E9-A475-CB6AFA771D05}" type="presParOf" srcId="{55D99284-7AF3-427A-8F86-7C37EEDFFC00}" destId="{9772E02B-A4DA-45D3-81A7-1300EFFEAD34}" srcOrd="4" destOrd="0" presId="urn:microsoft.com/office/officeart/2008/layout/VerticalCurvedList"/>
    <dgm:cxn modelId="{58B657F4-44F1-4EB0-872C-96215CB73C6A}" type="presParOf" srcId="{9772E02B-A4DA-45D3-81A7-1300EFFEAD34}" destId="{C12EECAB-BE43-4337-BE92-69D785C17F35}" srcOrd="0" destOrd="0" presId="urn:microsoft.com/office/officeart/2008/layout/VerticalCurvedList"/>
    <dgm:cxn modelId="{8C08967E-A6BF-4647-B45C-3BA25D898F79}" type="presParOf" srcId="{55D99284-7AF3-427A-8F86-7C37EEDFFC00}" destId="{543EC9DE-0FE1-41DF-A6BB-13361D6B3829}" srcOrd="5" destOrd="0" presId="urn:microsoft.com/office/officeart/2008/layout/VerticalCurvedList"/>
    <dgm:cxn modelId="{6B449C1E-A4F9-4A19-B7BD-614C58A08B87}" type="presParOf" srcId="{55D99284-7AF3-427A-8F86-7C37EEDFFC00}" destId="{8925C348-5ADF-401F-8CC4-11AE9A5F6247}" srcOrd="6" destOrd="0" presId="urn:microsoft.com/office/officeart/2008/layout/VerticalCurvedList"/>
    <dgm:cxn modelId="{E0315AEF-B50D-4278-A089-6E8930406720}" type="presParOf" srcId="{8925C348-5ADF-401F-8CC4-11AE9A5F6247}" destId="{FB6F15B9-D165-4D9E-A1DA-F9F532ADE0A8}" srcOrd="0" destOrd="0" presId="urn:microsoft.com/office/officeart/2008/layout/VerticalCurvedList"/>
    <dgm:cxn modelId="{6B2C1C43-62E4-46AD-9A95-90411B5FD5B5}" type="presParOf" srcId="{55D99284-7AF3-427A-8F86-7C37EEDFFC00}" destId="{36771D57-D4DB-429A-92D3-17D809949928}" srcOrd="7" destOrd="0" presId="urn:microsoft.com/office/officeart/2008/layout/VerticalCurvedList"/>
    <dgm:cxn modelId="{2288E115-4193-477F-B35C-56B76F6A320F}" type="presParOf" srcId="{55D99284-7AF3-427A-8F86-7C37EEDFFC00}" destId="{AA2EA0D7-9B7B-47C3-980D-0D4260181E25}" srcOrd="8" destOrd="0" presId="urn:microsoft.com/office/officeart/2008/layout/VerticalCurvedList"/>
    <dgm:cxn modelId="{7782B148-AB6D-4772-8F4B-D0972B8DC2CB}" type="presParOf" srcId="{AA2EA0D7-9B7B-47C3-980D-0D4260181E25}" destId="{F7626A40-9BDE-4A0D-9478-21F71F9D1F4F}" srcOrd="0" destOrd="0" presId="urn:microsoft.com/office/officeart/2008/layout/VerticalCurvedList"/>
    <dgm:cxn modelId="{398BD65D-5E3C-493A-BE3A-2DA11A3541EE}" type="presParOf" srcId="{55D99284-7AF3-427A-8F86-7C37EEDFFC00}" destId="{45FF929C-662A-4A08-AC53-EDD1BE25BBBB}" srcOrd="9" destOrd="0" presId="urn:microsoft.com/office/officeart/2008/layout/VerticalCurvedList"/>
    <dgm:cxn modelId="{2C58DA49-F84B-46E5-B6DA-188F4045BE9E}" type="presParOf" srcId="{55D99284-7AF3-427A-8F86-7C37EEDFFC00}" destId="{017F7541-5B8B-41FF-961A-689BB67BAAEA}" srcOrd="10" destOrd="0" presId="urn:microsoft.com/office/officeart/2008/layout/VerticalCurvedList"/>
    <dgm:cxn modelId="{F83584E3-F8B6-41E1-A324-8EB8D96AFD6F}" type="presParOf" srcId="{017F7541-5B8B-41FF-961A-689BB67BAAEA}" destId="{D9921C48-3215-46EE-B76F-938664891261}" srcOrd="0" destOrd="0" presId="urn:microsoft.com/office/officeart/2008/layout/VerticalCurvedList"/>
    <dgm:cxn modelId="{25A7B7A7-3A55-4895-B45C-DE64D5DEE118}" type="presParOf" srcId="{55D99284-7AF3-427A-8F86-7C37EEDFFC00}" destId="{F6EC1A18-0882-438C-99CC-66BB46E7350A}" srcOrd="11" destOrd="0" presId="urn:microsoft.com/office/officeart/2008/layout/VerticalCurvedList"/>
    <dgm:cxn modelId="{3C82BEF0-4AC4-4F08-8294-CB36D55DB7D3}" type="presParOf" srcId="{55D99284-7AF3-427A-8F86-7C37EEDFFC00}" destId="{D6CE05D4-A7B0-4E9A-912C-168A21F5F0CA}" srcOrd="12" destOrd="0" presId="urn:microsoft.com/office/officeart/2008/layout/VerticalCurvedList"/>
    <dgm:cxn modelId="{2B03F7AB-7ECB-4C3C-B58D-BBF959612269}" type="presParOf" srcId="{D6CE05D4-A7B0-4E9A-912C-168A21F5F0CA}" destId="{468F0729-156F-449A-935A-CB0BB270A441}" srcOrd="0" destOrd="0" presId="urn:microsoft.com/office/officeart/2008/layout/VerticalCurvedList"/>
    <dgm:cxn modelId="{5D15C966-C460-4F26-82BB-6E0C6FC5D836}" type="presParOf" srcId="{55D99284-7AF3-427A-8F86-7C37EEDFFC00}" destId="{B77F08CA-05BC-4ED4-89A8-6DBA527FBB33}" srcOrd="13" destOrd="0" presId="urn:microsoft.com/office/officeart/2008/layout/VerticalCurvedList"/>
    <dgm:cxn modelId="{B5EA7DEB-035D-4E20-9605-C72C55751F56}" type="presParOf" srcId="{55D99284-7AF3-427A-8F86-7C37EEDFFC00}" destId="{A3916B30-07F8-4D45-ADF7-F5C28D9DB9A4}" srcOrd="14" destOrd="0" presId="urn:microsoft.com/office/officeart/2008/layout/VerticalCurvedList"/>
    <dgm:cxn modelId="{3BB0EBAD-B695-4E87-8A55-CDC7010798E2}" type="presParOf" srcId="{A3916B30-07F8-4D45-ADF7-F5C28D9DB9A4}" destId="{B8426758-C9CA-495D-B85B-8FEF247D4203}" srcOrd="0" destOrd="0" presId="urn:microsoft.com/office/officeart/2008/layout/VerticalCurvedLis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F3E6A7-9495-4EBD-B333-913D3A42054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A4BD04-A368-482C-9CF0-E29A7538919C}">
      <dgm:prSet phldrT="[Текст]"/>
      <dgm:spPr>
        <a:solidFill>
          <a:srgbClr val="002060"/>
        </a:solidFill>
      </dgm:spPr>
      <dgm:t>
        <a:bodyPr/>
        <a:lstStyle/>
        <a:p>
          <a:r>
            <a:rPr lang="ru-RU" b="1" dirty="0" smtClean="0"/>
            <a:t>ОБРАЗОВАНИЕ НА ОСНОВЕ ФУНДАМЕНТАЛЬНЫХ ПОНЯТИЙ</a:t>
          </a:r>
          <a:endParaRPr lang="ru-RU" b="1" dirty="0"/>
        </a:p>
      </dgm:t>
    </dgm:pt>
    <dgm:pt modelId="{4776671A-F58A-4911-85B2-193C08A8F283}" type="parTrans" cxnId="{6E75C305-1546-44FD-B579-5880645DD099}">
      <dgm:prSet/>
      <dgm:spPr/>
      <dgm:t>
        <a:bodyPr/>
        <a:lstStyle/>
        <a:p>
          <a:endParaRPr lang="ru-RU"/>
        </a:p>
      </dgm:t>
    </dgm:pt>
    <dgm:pt modelId="{F2E93F99-CF5E-439F-90B1-756C42273C7C}" type="sibTrans" cxnId="{6E75C305-1546-44FD-B579-5880645DD099}">
      <dgm:prSet/>
      <dgm:spPr/>
      <dgm:t>
        <a:bodyPr/>
        <a:lstStyle/>
        <a:p>
          <a:endParaRPr lang="ru-RU"/>
        </a:p>
      </dgm:t>
    </dgm:pt>
    <dgm:pt modelId="{B91AF9EB-BCB3-4956-829C-0B5189F32EA0}">
      <dgm:prSet phldrT="[Текст]"/>
      <dgm:spPr>
        <a:solidFill>
          <a:srgbClr val="002060"/>
        </a:solidFill>
      </dgm:spPr>
      <dgm:t>
        <a:bodyPr/>
        <a:lstStyle/>
        <a:p>
          <a:r>
            <a:rPr lang="ru-RU" b="1" dirty="0" smtClean="0"/>
            <a:t>КОНВЕРГЕНТНОЕ ОБРАЗОВАНИЕ В ЛАБОРАТОРНЫХ КОМПЛЕКСАХ</a:t>
          </a:r>
          <a:endParaRPr lang="ru-RU" b="1" dirty="0"/>
        </a:p>
      </dgm:t>
    </dgm:pt>
    <dgm:pt modelId="{4E805A7D-D9A0-4158-AE88-B09403CD8534}" type="parTrans" cxnId="{283750FE-0751-4033-BC91-4DE6364C38E7}">
      <dgm:prSet/>
      <dgm:spPr/>
      <dgm:t>
        <a:bodyPr/>
        <a:lstStyle/>
        <a:p>
          <a:endParaRPr lang="ru-RU"/>
        </a:p>
      </dgm:t>
    </dgm:pt>
    <dgm:pt modelId="{E94D9BF9-C977-44A7-8A53-ABFE2E7376F2}" type="sibTrans" cxnId="{283750FE-0751-4033-BC91-4DE6364C38E7}">
      <dgm:prSet/>
      <dgm:spPr/>
      <dgm:t>
        <a:bodyPr/>
        <a:lstStyle/>
        <a:p>
          <a:endParaRPr lang="ru-RU"/>
        </a:p>
      </dgm:t>
    </dgm:pt>
    <dgm:pt modelId="{6B795F5F-67B3-446F-A1E7-571DEC478B19}">
      <dgm:prSet phldrT="[Текст]"/>
      <dgm:spPr>
        <a:solidFill>
          <a:srgbClr val="002060"/>
        </a:solidFill>
      </dgm:spPr>
      <dgm:t>
        <a:bodyPr/>
        <a:lstStyle/>
        <a:p>
          <a:r>
            <a:rPr lang="ru-RU" b="1" dirty="0" smtClean="0"/>
            <a:t>СОТРУДНИЧЕСТВО С НИЦ «КУРЧАТОВСКИЙ ИНСТИТУТ» </a:t>
          </a:r>
          <a:endParaRPr lang="ru-RU" b="1" dirty="0"/>
        </a:p>
      </dgm:t>
    </dgm:pt>
    <dgm:pt modelId="{603968F7-4AF1-4D8A-9DB6-27B32DD547B2}" type="parTrans" cxnId="{C3A21E91-58C4-43A9-8927-3F5B75E26ED7}">
      <dgm:prSet/>
      <dgm:spPr/>
      <dgm:t>
        <a:bodyPr/>
        <a:lstStyle/>
        <a:p>
          <a:endParaRPr lang="ru-RU"/>
        </a:p>
      </dgm:t>
    </dgm:pt>
    <dgm:pt modelId="{8C71B076-D799-41B4-80D4-C67EADFF6034}" type="sibTrans" cxnId="{C3A21E91-58C4-43A9-8927-3F5B75E26ED7}">
      <dgm:prSet/>
      <dgm:spPr/>
      <dgm:t>
        <a:bodyPr/>
        <a:lstStyle/>
        <a:p>
          <a:endParaRPr lang="ru-RU"/>
        </a:p>
      </dgm:t>
    </dgm:pt>
    <dgm:pt modelId="{14BE8FEB-B766-498F-8452-57BEA903B0EE}">
      <dgm:prSet phldrT="[Текст]"/>
      <dgm:spPr>
        <a:solidFill>
          <a:srgbClr val="002060"/>
        </a:solidFill>
      </dgm:spPr>
      <dgm:t>
        <a:bodyPr/>
        <a:lstStyle/>
        <a:p>
          <a:r>
            <a:rPr lang="ru-RU" b="1" dirty="0" smtClean="0"/>
            <a:t>РАЗВИТИЕ МЕЖРАЙОННЫХ РЕСУРСНЫХ ЦЕНТРОВ КОНВЕРГЕНТНОГО ОБРАЗОВАНИЯ</a:t>
          </a:r>
          <a:endParaRPr lang="ru-RU" b="1" dirty="0"/>
        </a:p>
      </dgm:t>
    </dgm:pt>
    <dgm:pt modelId="{9BE2BC9E-1554-4B84-B432-B44A641827D7}" type="parTrans" cxnId="{04D64CA6-684B-426B-8C41-F68AE40DA2FB}">
      <dgm:prSet/>
      <dgm:spPr/>
      <dgm:t>
        <a:bodyPr/>
        <a:lstStyle/>
        <a:p>
          <a:endParaRPr lang="ru-RU"/>
        </a:p>
      </dgm:t>
    </dgm:pt>
    <dgm:pt modelId="{CDD06231-CD15-4792-9181-AAD6D69A1B98}" type="sibTrans" cxnId="{04D64CA6-684B-426B-8C41-F68AE40DA2FB}">
      <dgm:prSet/>
      <dgm:spPr/>
      <dgm:t>
        <a:bodyPr/>
        <a:lstStyle/>
        <a:p>
          <a:endParaRPr lang="ru-RU"/>
        </a:p>
      </dgm:t>
    </dgm:pt>
    <dgm:pt modelId="{1DA2B8DA-EBD9-4886-9707-CD328AC9635D}">
      <dgm:prSet phldrT="[Текст]"/>
      <dgm:spPr>
        <a:solidFill>
          <a:srgbClr val="002060"/>
        </a:solidFill>
      </dgm:spPr>
      <dgm:t>
        <a:bodyPr/>
        <a:lstStyle/>
        <a:p>
          <a:r>
            <a:rPr lang="ru-RU" b="1" dirty="0" smtClean="0"/>
            <a:t>ОЦЕНКА ЭФФЕКТИВНОСТИ РЕАЛИЗАЦИИ ПРОЕКТА НА ОСНОВЕ ВЫСОКИХ ДОСТИЖЕНИЙ ОБУЧАЮЩИХСЯ</a:t>
          </a:r>
          <a:endParaRPr lang="ru-RU" b="1" dirty="0"/>
        </a:p>
      </dgm:t>
    </dgm:pt>
    <dgm:pt modelId="{0274A79D-4AA5-4419-BB0B-5A20902D03AF}" type="parTrans" cxnId="{5EB78720-4A30-49FE-A5D1-4A0C7E42DF42}">
      <dgm:prSet/>
      <dgm:spPr/>
      <dgm:t>
        <a:bodyPr/>
        <a:lstStyle/>
        <a:p>
          <a:endParaRPr lang="ru-RU"/>
        </a:p>
      </dgm:t>
    </dgm:pt>
    <dgm:pt modelId="{C0A1002B-97B0-4995-99E0-78D3EAD41993}" type="sibTrans" cxnId="{5EB78720-4A30-49FE-A5D1-4A0C7E42DF42}">
      <dgm:prSet/>
      <dgm:spPr/>
      <dgm:t>
        <a:bodyPr/>
        <a:lstStyle/>
        <a:p>
          <a:endParaRPr lang="ru-RU"/>
        </a:p>
      </dgm:t>
    </dgm:pt>
    <dgm:pt modelId="{B7964DAC-7E4F-4DB8-94A3-D1B4B67BD192}" type="pres">
      <dgm:prSet presAssocID="{90F3E6A7-9495-4EBD-B333-913D3A42054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55D99284-7AF3-427A-8F86-7C37EEDFFC00}" type="pres">
      <dgm:prSet presAssocID="{90F3E6A7-9495-4EBD-B333-913D3A42054D}" presName="Name1" presStyleCnt="0"/>
      <dgm:spPr/>
    </dgm:pt>
    <dgm:pt modelId="{BBAD443F-FFF6-4E97-9FD9-ACD49A23C1F1}" type="pres">
      <dgm:prSet presAssocID="{90F3E6A7-9495-4EBD-B333-913D3A42054D}" presName="cycle" presStyleCnt="0"/>
      <dgm:spPr/>
    </dgm:pt>
    <dgm:pt modelId="{6B35D48F-EC81-47E3-AC20-73D3F942DA8A}" type="pres">
      <dgm:prSet presAssocID="{90F3E6A7-9495-4EBD-B333-913D3A42054D}" presName="srcNode" presStyleLbl="node1" presStyleIdx="0" presStyleCnt="5"/>
      <dgm:spPr/>
    </dgm:pt>
    <dgm:pt modelId="{9A1D9C93-614C-4AD5-B086-C7B7895DA465}" type="pres">
      <dgm:prSet presAssocID="{90F3E6A7-9495-4EBD-B333-913D3A42054D}" presName="conn" presStyleLbl="parChTrans1D2" presStyleIdx="0" presStyleCnt="1"/>
      <dgm:spPr/>
      <dgm:t>
        <a:bodyPr/>
        <a:lstStyle/>
        <a:p>
          <a:endParaRPr lang="ru-RU"/>
        </a:p>
      </dgm:t>
    </dgm:pt>
    <dgm:pt modelId="{6F2AAD07-3601-4774-B7A8-A05FFBA18736}" type="pres">
      <dgm:prSet presAssocID="{90F3E6A7-9495-4EBD-B333-913D3A42054D}" presName="extraNode" presStyleLbl="node1" presStyleIdx="0" presStyleCnt="5"/>
      <dgm:spPr/>
    </dgm:pt>
    <dgm:pt modelId="{D7426E67-2EA5-4FD2-B42B-EE4F6009DF5E}" type="pres">
      <dgm:prSet presAssocID="{90F3E6A7-9495-4EBD-B333-913D3A42054D}" presName="dstNode" presStyleLbl="node1" presStyleIdx="0" presStyleCnt="5"/>
      <dgm:spPr/>
    </dgm:pt>
    <dgm:pt modelId="{BAB0A772-432E-4905-9DE2-692F6D0CA198}" type="pres">
      <dgm:prSet presAssocID="{EFA4BD04-A368-482C-9CF0-E29A7538919C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0AB35A-7FF0-43C9-93FE-CAAD07C562BF}" type="pres">
      <dgm:prSet presAssocID="{EFA4BD04-A368-482C-9CF0-E29A7538919C}" presName="accent_1" presStyleCnt="0"/>
      <dgm:spPr/>
    </dgm:pt>
    <dgm:pt modelId="{1303D865-A42D-47A7-9262-188A5968AEFD}" type="pres">
      <dgm:prSet presAssocID="{EFA4BD04-A368-482C-9CF0-E29A7538919C}" presName="accentRepeatNode" presStyleLbl="solidFgAcc1" presStyleIdx="0" presStyleCnt="5"/>
      <dgm:spPr>
        <a:solidFill>
          <a:schemeClr val="bg1">
            <a:lumMod val="85000"/>
          </a:schemeClr>
        </a:solidFill>
      </dgm:spPr>
      <dgm:t>
        <a:bodyPr/>
        <a:lstStyle/>
        <a:p>
          <a:endParaRPr lang="ru-RU"/>
        </a:p>
      </dgm:t>
    </dgm:pt>
    <dgm:pt modelId="{21377D46-C291-4E76-AA5A-5545F67D13CE}" type="pres">
      <dgm:prSet presAssocID="{B91AF9EB-BCB3-4956-829C-0B5189F32EA0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3AFE23-36FF-45EF-A07B-AD1EA3C035D6}" type="pres">
      <dgm:prSet presAssocID="{B91AF9EB-BCB3-4956-829C-0B5189F32EA0}" presName="accent_2" presStyleCnt="0"/>
      <dgm:spPr/>
    </dgm:pt>
    <dgm:pt modelId="{FB6F15B9-D165-4D9E-A1DA-F9F532ADE0A8}" type="pres">
      <dgm:prSet presAssocID="{B91AF9EB-BCB3-4956-829C-0B5189F32EA0}" presName="accentRepeatNode" presStyleLbl="solidFgAcc1" presStyleIdx="1" presStyleCnt="5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2570B6EA-25C7-4714-93C8-2F36D3DA20AA}" type="pres">
      <dgm:prSet presAssocID="{6B795F5F-67B3-446F-A1E7-571DEC478B19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FD247F-59B0-455C-8B9B-2D662BBAC7D1}" type="pres">
      <dgm:prSet presAssocID="{6B795F5F-67B3-446F-A1E7-571DEC478B19}" presName="accent_3" presStyleCnt="0"/>
      <dgm:spPr/>
    </dgm:pt>
    <dgm:pt modelId="{F7626A40-9BDE-4A0D-9478-21F71F9D1F4F}" type="pres">
      <dgm:prSet presAssocID="{6B795F5F-67B3-446F-A1E7-571DEC478B19}" presName="accentRepeatNode" presStyleLbl="solidFgAcc1" presStyleIdx="2" presStyleCnt="5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8E99C6A1-19CB-49A9-9A36-75EA61A85DCC}" type="pres">
      <dgm:prSet presAssocID="{14BE8FEB-B766-498F-8452-57BEA903B0EE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2851B3-6726-435D-8D0B-B415E9368770}" type="pres">
      <dgm:prSet presAssocID="{14BE8FEB-B766-498F-8452-57BEA903B0EE}" presName="accent_4" presStyleCnt="0"/>
      <dgm:spPr/>
    </dgm:pt>
    <dgm:pt modelId="{D9921C48-3215-46EE-B76F-938664891261}" type="pres">
      <dgm:prSet presAssocID="{14BE8FEB-B766-498F-8452-57BEA903B0EE}" presName="accentRepeatNode" presStyleLbl="solidFgAcc1" presStyleIdx="3" presStyleCnt="5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3BE97697-A8DF-450D-8904-2BDD5D224638}" type="pres">
      <dgm:prSet presAssocID="{1DA2B8DA-EBD9-4886-9707-CD328AC9635D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7029D2-036A-43CE-80E4-05F5F3E09748}" type="pres">
      <dgm:prSet presAssocID="{1DA2B8DA-EBD9-4886-9707-CD328AC9635D}" presName="accent_5" presStyleCnt="0"/>
      <dgm:spPr/>
    </dgm:pt>
    <dgm:pt modelId="{468F0729-156F-449A-935A-CB0BB270A441}" type="pres">
      <dgm:prSet presAssocID="{1DA2B8DA-EBD9-4886-9707-CD328AC9635D}" presName="accentRepeatNode" presStyleLbl="solidFgAcc1" presStyleIdx="4" presStyleCnt="5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</dgm:ptLst>
  <dgm:cxnLst>
    <dgm:cxn modelId="{C3A21E91-58C4-43A9-8927-3F5B75E26ED7}" srcId="{90F3E6A7-9495-4EBD-B333-913D3A42054D}" destId="{6B795F5F-67B3-446F-A1E7-571DEC478B19}" srcOrd="2" destOrd="0" parTransId="{603968F7-4AF1-4D8A-9DB6-27B32DD547B2}" sibTransId="{8C71B076-D799-41B4-80D4-C67EADFF6034}"/>
    <dgm:cxn modelId="{04D64CA6-684B-426B-8C41-F68AE40DA2FB}" srcId="{90F3E6A7-9495-4EBD-B333-913D3A42054D}" destId="{14BE8FEB-B766-498F-8452-57BEA903B0EE}" srcOrd="3" destOrd="0" parTransId="{9BE2BC9E-1554-4B84-B432-B44A641827D7}" sibTransId="{CDD06231-CD15-4792-9181-AAD6D69A1B98}"/>
    <dgm:cxn modelId="{3A3773E6-C088-4123-BFF7-54B77F39E9B6}" type="presOf" srcId="{90F3E6A7-9495-4EBD-B333-913D3A42054D}" destId="{B7964DAC-7E4F-4DB8-94A3-D1B4B67BD192}" srcOrd="0" destOrd="0" presId="urn:microsoft.com/office/officeart/2008/layout/VerticalCurvedList"/>
    <dgm:cxn modelId="{283750FE-0751-4033-BC91-4DE6364C38E7}" srcId="{90F3E6A7-9495-4EBD-B333-913D3A42054D}" destId="{B91AF9EB-BCB3-4956-829C-0B5189F32EA0}" srcOrd="1" destOrd="0" parTransId="{4E805A7D-D9A0-4158-AE88-B09403CD8534}" sibTransId="{E94D9BF9-C977-44A7-8A53-ABFE2E7376F2}"/>
    <dgm:cxn modelId="{A7C56399-334C-4562-9BEF-0C3BE86CCFE1}" type="presOf" srcId="{14BE8FEB-B766-498F-8452-57BEA903B0EE}" destId="{8E99C6A1-19CB-49A9-9A36-75EA61A85DCC}" srcOrd="0" destOrd="0" presId="urn:microsoft.com/office/officeart/2008/layout/VerticalCurvedList"/>
    <dgm:cxn modelId="{2E1AD90B-2EC3-4547-B5CC-2773BE1DF8AA}" type="presOf" srcId="{6B795F5F-67B3-446F-A1E7-571DEC478B19}" destId="{2570B6EA-25C7-4714-93C8-2F36D3DA20AA}" srcOrd="0" destOrd="0" presId="urn:microsoft.com/office/officeart/2008/layout/VerticalCurvedList"/>
    <dgm:cxn modelId="{5EB78720-4A30-49FE-A5D1-4A0C7E42DF42}" srcId="{90F3E6A7-9495-4EBD-B333-913D3A42054D}" destId="{1DA2B8DA-EBD9-4886-9707-CD328AC9635D}" srcOrd="4" destOrd="0" parTransId="{0274A79D-4AA5-4419-BB0B-5A20902D03AF}" sibTransId="{C0A1002B-97B0-4995-99E0-78D3EAD41993}"/>
    <dgm:cxn modelId="{8657425D-4914-4DD1-95F7-A217FEF14348}" type="presOf" srcId="{1DA2B8DA-EBD9-4886-9707-CD328AC9635D}" destId="{3BE97697-A8DF-450D-8904-2BDD5D224638}" srcOrd="0" destOrd="0" presId="urn:microsoft.com/office/officeart/2008/layout/VerticalCurvedList"/>
    <dgm:cxn modelId="{4D9DC02D-7312-4C94-8C59-314012ACA2DD}" type="presOf" srcId="{F2E93F99-CF5E-439F-90B1-756C42273C7C}" destId="{9A1D9C93-614C-4AD5-B086-C7B7895DA465}" srcOrd="0" destOrd="0" presId="urn:microsoft.com/office/officeart/2008/layout/VerticalCurvedList"/>
    <dgm:cxn modelId="{F6E46532-F7CA-40C7-83BF-7FB61BA3ABB1}" type="presOf" srcId="{EFA4BD04-A368-482C-9CF0-E29A7538919C}" destId="{BAB0A772-432E-4905-9DE2-692F6D0CA198}" srcOrd="0" destOrd="0" presId="urn:microsoft.com/office/officeart/2008/layout/VerticalCurvedList"/>
    <dgm:cxn modelId="{ABC8F0A0-6BD9-46AD-8F94-D91BC15233D0}" type="presOf" srcId="{B91AF9EB-BCB3-4956-829C-0B5189F32EA0}" destId="{21377D46-C291-4E76-AA5A-5545F67D13CE}" srcOrd="0" destOrd="0" presId="urn:microsoft.com/office/officeart/2008/layout/VerticalCurvedList"/>
    <dgm:cxn modelId="{6E75C305-1546-44FD-B579-5880645DD099}" srcId="{90F3E6A7-9495-4EBD-B333-913D3A42054D}" destId="{EFA4BD04-A368-482C-9CF0-E29A7538919C}" srcOrd="0" destOrd="0" parTransId="{4776671A-F58A-4911-85B2-193C08A8F283}" sibTransId="{F2E93F99-CF5E-439F-90B1-756C42273C7C}"/>
    <dgm:cxn modelId="{89BE8823-13EE-4178-B2ED-170D9044781A}" type="presParOf" srcId="{B7964DAC-7E4F-4DB8-94A3-D1B4B67BD192}" destId="{55D99284-7AF3-427A-8F86-7C37EEDFFC00}" srcOrd="0" destOrd="0" presId="urn:microsoft.com/office/officeart/2008/layout/VerticalCurvedList"/>
    <dgm:cxn modelId="{8AF89AB7-D6A9-4CC0-A80D-2A26A9A16B65}" type="presParOf" srcId="{55D99284-7AF3-427A-8F86-7C37EEDFFC00}" destId="{BBAD443F-FFF6-4E97-9FD9-ACD49A23C1F1}" srcOrd="0" destOrd="0" presId="urn:microsoft.com/office/officeart/2008/layout/VerticalCurvedList"/>
    <dgm:cxn modelId="{33D99A18-0BB8-4401-A2A2-E397F0117B6F}" type="presParOf" srcId="{BBAD443F-FFF6-4E97-9FD9-ACD49A23C1F1}" destId="{6B35D48F-EC81-47E3-AC20-73D3F942DA8A}" srcOrd="0" destOrd="0" presId="urn:microsoft.com/office/officeart/2008/layout/VerticalCurvedList"/>
    <dgm:cxn modelId="{37650063-C680-4D60-B90B-249313D355B2}" type="presParOf" srcId="{BBAD443F-FFF6-4E97-9FD9-ACD49A23C1F1}" destId="{9A1D9C93-614C-4AD5-B086-C7B7895DA465}" srcOrd="1" destOrd="0" presId="urn:microsoft.com/office/officeart/2008/layout/VerticalCurvedList"/>
    <dgm:cxn modelId="{8D3B7A48-F70B-43A0-85B3-8086F9BB35BD}" type="presParOf" srcId="{BBAD443F-FFF6-4E97-9FD9-ACD49A23C1F1}" destId="{6F2AAD07-3601-4774-B7A8-A05FFBA18736}" srcOrd="2" destOrd="0" presId="urn:microsoft.com/office/officeart/2008/layout/VerticalCurvedList"/>
    <dgm:cxn modelId="{DA7FE531-B272-4B3A-B42F-CBF4DF236E8E}" type="presParOf" srcId="{BBAD443F-FFF6-4E97-9FD9-ACD49A23C1F1}" destId="{D7426E67-2EA5-4FD2-B42B-EE4F6009DF5E}" srcOrd="3" destOrd="0" presId="urn:microsoft.com/office/officeart/2008/layout/VerticalCurvedList"/>
    <dgm:cxn modelId="{DA85F230-36D8-4F68-9D73-8AD91458FA85}" type="presParOf" srcId="{55D99284-7AF3-427A-8F86-7C37EEDFFC00}" destId="{BAB0A772-432E-4905-9DE2-692F6D0CA198}" srcOrd="1" destOrd="0" presId="urn:microsoft.com/office/officeart/2008/layout/VerticalCurvedList"/>
    <dgm:cxn modelId="{AC8EF018-304E-49A4-AA93-4295B585149B}" type="presParOf" srcId="{55D99284-7AF3-427A-8F86-7C37EEDFFC00}" destId="{510AB35A-7FF0-43C9-93FE-CAAD07C562BF}" srcOrd="2" destOrd="0" presId="urn:microsoft.com/office/officeart/2008/layout/VerticalCurvedList"/>
    <dgm:cxn modelId="{547E014A-AF00-4C88-A16C-47806743016A}" type="presParOf" srcId="{510AB35A-7FF0-43C9-93FE-CAAD07C562BF}" destId="{1303D865-A42D-47A7-9262-188A5968AEFD}" srcOrd="0" destOrd="0" presId="urn:microsoft.com/office/officeart/2008/layout/VerticalCurvedList"/>
    <dgm:cxn modelId="{28C57488-2B51-4888-ACFA-D9C920B6FE88}" type="presParOf" srcId="{55D99284-7AF3-427A-8F86-7C37EEDFFC00}" destId="{21377D46-C291-4E76-AA5A-5545F67D13CE}" srcOrd="3" destOrd="0" presId="urn:microsoft.com/office/officeart/2008/layout/VerticalCurvedList"/>
    <dgm:cxn modelId="{954E4D8C-84BB-4BA0-8ABD-082D1C1C74E7}" type="presParOf" srcId="{55D99284-7AF3-427A-8F86-7C37EEDFFC00}" destId="{033AFE23-36FF-45EF-A07B-AD1EA3C035D6}" srcOrd="4" destOrd="0" presId="urn:microsoft.com/office/officeart/2008/layout/VerticalCurvedList"/>
    <dgm:cxn modelId="{326E968B-0262-4653-8208-33C82F89353C}" type="presParOf" srcId="{033AFE23-36FF-45EF-A07B-AD1EA3C035D6}" destId="{FB6F15B9-D165-4D9E-A1DA-F9F532ADE0A8}" srcOrd="0" destOrd="0" presId="urn:microsoft.com/office/officeart/2008/layout/VerticalCurvedList"/>
    <dgm:cxn modelId="{A3EAF42E-D95B-46A8-9EB4-2F53EC68C7F6}" type="presParOf" srcId="{55D99284-7AF3-427A-8F86-7C37EEDFFC00}" destId="{2570B6EA-25C7-4714-93C8-2F36D3DA20AA}" srcOrd="5" destOrd="0" presId="urn:microsoft.com/office/officeart/2008/layout/VerticalCurvedList"/>
    <dgm:cxn modelId="{D8645B01-F067-4994-AD06-98BF047A00BB}" type="presParOf" srcId="{55D99284-7AF3-427A-8F86-7C37EEDFFC00}" destId="{85FD247F-59B0-455C-8B9B-2D662BBAC7D1}" srcOrd="6" destOrd="0" presId="urn:microsoft.com/office/officeart/2008/layout/VerticalCurvedList"/>
    <dgm:cxn modelId="{84DA4BFB-9714-43BB-BB56-5A20B8C52BEC}" type="presParOf" srcId="{85FD247F-59B0-455C-8B9B-2D662BBAC7D1}" destId="{F7626A40-9BDE-4A0D-9478-21F71F9D1F4F}" srcOrd="0" destOrd="0" presId="urn:microsoft.com/office/officeart/2008/layout/VerticalCurvedList"/>
    <dgm:cxn modelId="{0B7291D7-9220-4F52-ACB5-81941EAAD6C0}" type="presParOf" srcId="{55D99284-7AF3-427A-8F86-7C37EEDFFC00}" destId="{8E99C6A1-19CB-49A9-9A36-75EA61A85DCC}" srcOrd="7" destOrd="0" presId="urn:microsoft.com/office/officeart/2008/layout/VerticalCurvedList"/>
    <dgm:cxn modelId="{4D115DBF-18C6-4C52-B34A-1E74D6B9768C}" type="presParOf" srcId="{55D99284-7AF3-427A-8F86-7C37EEDFFC00}" destId="{2E2851B3-6726-435D-8D0B-B415E9368770}" srcOrd="8" destOrd="0" presId="urn:microsoft.com/office/officeart/2008/layout/VerticalCurvedList"/>
    <dgm:cxn modelId="{48B4A216-71FC-44EE-BA06-3350E6C626BF}" type="presParOf" srcId="{2E2851B3-6726-435D-8D0B-B415E9368770}" destId="{D9921C48-3215-46EE-B76F-938664891261}" srcOrd="0" destOrd="0" presId="urn:microsoft.com/office/officeart/2008/layout/VerticalCurvedList"/>
    <dgm:cxn modelId="{C34EB114-51EF-4275-99B5-8998B022D678}" type="presParOf" srcId="{55D99284-7AF3-427A-8F86-7C37EEDFFC00}" destId="{3BE97697-A8DF-450D-8904-2BDD5D224638}" srcOrd="9" destOrd="0" presId="urn:microsoft.com/office/officeart/2008/layout/VerticalCurvedList"/>
    <dgm:cxn modelId="{9A029589-87BC-4CC4-879A-DDE67647CED9}" type="presParOf" srcId="{55D99284-7AF3-427A-8F86-7C37EEDFFC00}" destId="{D97029D2-036A-43CE-80E4-05F5F3E09748}" srcOrd="10" destOrd="0" presId="urn:microsoft.com/office/officeart/2008/layout/VerticalCurvedList"/>
    <dgm:cxn modelId="{0F0DFD4B-BFDE-4147-8C96-D61062BEE4BA}" type="presParOf" srcId="{D97029D2-036A-43CE-80E4-05F5F3E09748}" destId="{468F0729-156F-449A-935A-CB0BB270A441}" srcOrd="0" destOrd="0" presId="urn:microsoft.com/office/officeart/2008/layout/VerticalCurvedLis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21BF9-C05B-4B34-9313-185F29FD0180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390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188" y="3228975"/>
            <a:ext cx="7943850" cy="305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ECF03B-2DF8-45A5-85A2-1DDB9CB408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9322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109538" y="542925"/>
            <a:ext cx="10083801" cy="5672138"/>
          </a:xfrm>
        </p:spPr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CF03B-2DF8-45A5-85A2-1DDB9CB408D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23932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71488" y="639763"/>
            <a:ext cx="8915400" cy="5016500"/>
          </a:xfrm>
        </p:spPr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CF03B-2DF8-45A5-85A2-1DDB9CB408D0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Условия участия в проекте утверждены</a:t>
            </a:r>
            <a:r>
              <a:rPr lang="ru-RU" baseline="0" dirty="0" smtClean="0"/>
              <a:t> в приказе </a:t>
            </a:r>
            <a:r>
              <a:rPr lang="ru-RU" baseline="0" dirty="0" err="1" smtClean="0"/>
              <a:t>ДОгМ</a:t>
            </a:r>
            <a:r>
              <a:rPr lang="ru-RU" baseline="0" dirty="0" smtClean="0"/>
              <a:t> о реализация проекта.</a:t>
            </a:r>
          </a:p>
          <a:p>
            <a:r>
              <a:rPr lang="ru-RU" baseline="0" dirty="0" smtClean="0"/>
              <a:t>Важно остановиться на некоторых из них. 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Обучение в медицинских классах строится на основе ФГОС среднего общего образования. Это значит, что школы разрабатывают учебные планы, планы внеурочной деятельности, программы учебных предметов в соответствии с требованиями стандарта.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Специалисты Первого МГМУ имени И.М.</a:t>
            </a:r>
            <a:r>
              <a:rPr lang="ru-RU" baseline="0" dirty="0" smtClean="0"/>
              <a:t> Сеченова запланировали бесплатное для школ обучение педагогов. Повышение квалификации направлено и на организацию углубленного изучения химии и биологии и на развитие умений управления учебными проектами и на использование оборудования проекта.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Важным условием участия в проекте является подготовка и презентация практико-ориентированных проектов учащихся на городской конференции «Старт в медицину».</a:t>
            </a:r>
          </a:p>
        </p:txBody>
      </p:sp>
    </p:spTree>
    <p:extLst>
      <p:ext uri="{BB962C8B-B14F-4D97-AF65-F5344CB8AC3E}">
        <p14:creationId xmlns="" xmlns:p14="http://schemas.microsoft.com/office/powerpoint/2010/main" val="10392317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71488" y="639763"/>
            <a:ext cx="8915400" cy="5016500"/>
          </a:xfrm>
        </p:spPr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CF03B-2DF8-45A5-85A2-1DDB9CB408D0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Условия участия в проекте утверждены</a:t>
            </a:r>
            <a:r>
              <a:rPr lang="ru-RU" baseline="0" dirty="0" smtClean="0"/>
              <a:t> в приказе </a:t>
            </a:r>
            <a:r>
              <a:rPr lang="ru-RU" baseline="0" dirty="0" err="1" smtClean="0"/>
              <a:t>ДОгМ</a:t>
            </a:r>
            <a:r>
              <a:rPr lang="ru-RU" baseline="0" dirty="0" smtClean="0"/>
              <a:t> о реализация проекта.</a:t>
            </a:r>
          </a:p>
          <a:p>
            <a:r>
              <a:rPr lang="ru-RU" baseline="0" dirty="0" smtClean="0"/>
              <a:t>Важно остановиться на некоторых из них. 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Обучение в медицинских классах строится на основе ФГОС среднего общего образования. Это значит, что школы разрабатывают учебные планы, планы внеурочной деятельности, программы учебных предметов в соответствии с требованиями стандарта.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Специалисты Первого МГМУ имени И.М.</a:t>
            </a:r>
            <a:r>
              <a:rPr lang="ru-RU" baseline="0" dirty="0" smtClean="0"/>
              <a:t> Сеченова запланировали бесплатное для школ обучение педагогов. Повышение квалификации направлено и на организацию углубленного изучения химии и биологии и на развитие умений управления учебными проектами и на использование оборудования проекта.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Важным условием участия в проекте является подготовка и презентация практико-ориентированных проектов учащихся на городской конференции «Старт в медицину».</a:t>
            </a:r>
          </a:p>
        </p:txBody>
      </p:sp>
    </p:spTree>
    <p:extLst>
      <p:ext uri="{BB962C8B-B14F-4D97-AF65-F5344CB8AC3E}">
        <p14:creationId xmlns="" xmlns:p14="http://schemas.microsoft.com/office/powerpoint/2010/main" val="10392317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71488" y="639763"/>
            <a:ext cx="8915400" cy="5016500"/>
          </a:xfrm>
        </p:spPr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CF03B-2DF8-45A5-85A2-1DDB9CB408D0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Условия участия в проекте утверждены</a:t>
            </a:r>
            <a:r>
              <a:rPr lang="ru-RU" baseline="0" dirty="0" smtClean="0"/>
              <a:t> в приказе </a:t>
            </a:r>
            <a:r>
              <a:rPr lang="ru-RU" baseline="0" dirty="0" err="1" smtClean="0"/>
              <a:t>ДОгМ</a:t>
            </a:r>
            <a:r>
              <a:rPr lang="ru-RU" baseline="0" dirty="0" smtClean="0"/>
              <a:t> о реализация проекта.</a:t>
            </a:r>
          </a:p>
          <a:p>
            <a:r>
              <a:rPr lang="ru-RU" baseline="0" dirty="0" smtClean="0"/>
              <a:t>Важно остановиться на некоторых из них. 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Обучение в медицинских классах строится на основе ФГОС среднего общего образования. Это значит, что школы разрабатывают учебные планы, планы внеурочной деятельности, программы учебных предметов в соответствии с требованиями стандарта.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Специалисты Первого МГМУ имени И.М.</a:t>
            </a:r>
            <a:r>
              <a:rPr lang="ru-RU" baseline="0" dirty="0" smtClean="0"/>
              <a:t> Сеченова запланировали бесплатное для школ обучение педагогов. Повышение квалификации направлено и на организацию углубленного изучения химии и биологии и на развитие умений управления учебными проектами и на использование оборудования проекта.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Важным условием участия в проекте является подготовка и презентация практико-ориентированных проектов учащихся на городской конференции «Старт в медицину».</a:t>
            </a:r>
          </a:p>
        </p:txBody>
      </p:sp>
    </p:spTree>
    <p:extLst>
      <p:ext uri="{BB962C8B-B14F-4D97-AF65-F5344CB8AC3E}">
        <p14:creationId xmlns="" xmlns:p14="http://schemas.microsoft.com/office/powerpoint/2010/main" val="1039231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71488" y="639763"/>
            <a:ext cx="8915400" cy="5016500"/>
          </a:xfrm>
        </p:spPr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CF03B-2DF8-45A5-85A2-1DDB9CB408D0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Проект</a:t>
            </a:r>
            <a:r>
              <a:rPr lang="ru-RU" baseline="0" dirty="0" smtClean="0"/>
              <a:t> «медицинский класс в московской школе» проводится с 2015 года. В новом учебном году можно подвести итоги и обсудить новые возможности для развития содержания и формирования новых результатов учеников </a:t>
            </a:r>
            <a:r>
              <a:rPr lang="ru-RU" baseline="0" dirty="0" err="1" smtClean="0"/>
              <a:t>медклассов</a:t>
            </a:r>
            <a:r>
              <a:rPr lang="ru-RU" baseline="0" dirty="0" smtClean="0"/>
              <a:t>. Опыт работы школ позволил сформулировать важные принципы предпрофессионального образования: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Это не увеличение часов на изучение биологии и химии и не освоение сложных теоретических знаний.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Предпрофессиональное образование – это расширение практического содержания программ, проведение лабораторных работ на предоставленном городом оборудовании или в лабораториях 18-ти ресурсных центров и на площадках медицинских университетов.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Это интеграция основного и дополнительного образования. Для осознанного выбора медицинской профессии детям нужно попробовать себя в дополнительном образовании и волонтерской работе. Представление о профессии врача формируют только реальные медицинские практикумы.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Все школы – участницы проекта разработали программы элективных курсов, связанных с медициной (например, «Шаг в медицину», «медицинская латынь», «основы первой помощи», «Биохимия человеческого организма»).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Оборудованием медицинской лаборатории пользуются не только учащиеся медицинских классов, а все школьники и педагоги. Это дает возможность всем детям использовать цифровые лаборатории, роботы-тренажеры, оборудование для химического анализа для знакомства с профессиями врача и медицинской сестры.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Каждый ученик осваивает предмет «индивидуальный учебный проект». В медицинских классах многие проекты связаны не только с анатомией, а интегрируют множество школьных предметов и связаны с биоинженерией или программированием медицинской аппаратуры.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Главные результаты такого образования – умения для будущей медицинской профессии, их оценка проводится на основе независимой диагностики МЦКО. А в этом году учащимся будет предложено пройти </a:t>
            </a:r>
            <a:r>
              <a:rPr lang="ru-RU" baseline="0" dirty="0" err="1" smtClean="0"/>
              <a:t>предпрофессиональный</a:t>
            </a:r>
            <a:r>
              <a:rPr lang="ru-RU" baseline="0" dirty="0" smtClean="0"/>
              <a:t> экзамен.</a:t>
            </a:r>
          </a:p>
          <a:p>
            <a:pPr marL="0" indent="0">
              <a:buNone/>
            </a:pPr>
            <a:r>
              <a:rPr lang="ru-RU" baseline="0" dirty="0" smtClean="0"/>
              <a:t>Есть несколько важных условий для участия в проекте. Первое условие – работа на основе трехстороннего договора между школой, Первым МГМУ имени И.М. Сеченова и медицинскими организациями.</a:t>
            </a:r>
          </a:p>
          <a:p>
            <a:pPr marL="0" indent="0">
              <a:buNone/>
            </a:pPr>
            <a:r>
              <a:rPr lang="ru-RU" baseline="0" dirty="0" smtClean="0"/>
              <a:t>Актуальный список партнеров проекта и школ с контактными данными размещены на сайте проекта </a:t>
            </a:r>
            <a:r>
              <a:rPr lang="en-US" baseline="0" dirty="0" smtClean="0"/>
              <a:t>profil.mos.ru</a:t>
            </a:r>
            <a:r>
              <a:rPr lang="ru-RU" baseline="0" dirty="0" smtClean="0"/>
              <a:t>. На слайде вы видите адрес почты проектного офиса, на который можно направить письмо с вопросом или информацию о будущем мероприятии для размещения на сайт.</a:t>
            </a:r>
          </a:p>
          <a:p>
            <a:pPr marL="228600" indent="-228600">
              <a:buAutoNum type="arabicPeriod"/>
            </a:pPr>
            <a:endParaRPr lang="ru-RU" baseline="0" dirty="0" smtClean="0"/>
          </a:p>
          <a:p>
            <a:pPr marL="228600" indent="-2286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09288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71488" y="639763"/>
            <a:ext cx="8915400" cy="5016500"/>
          </a:xfrm>
        </p:spPr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CF03B-2DF8-45A5-85A2-1DDB9CB408D0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Условия участия в проекте утверждены</a:t>
            </a:r>
            <a:r>
              <a:rPr lang="ru-RU" baseline="0" dirty="0" smtClean="0"/>
              <a:t> в приказе </a:t>
            </a:r>
            <a:r>
              <a:rPr lang="ru-RU" baseline="0" dirty="0" err="1" smtClean="0"/>
              <a:t>ДОгМ</a:t>
            </a:r>
            <a:r>
              <a:rPr lang="ru-RU" baseline="0" dirty="0" smtClean="0"/>
              <a:t> о реализация проекта.</a:t>
            </a:r>
          </a:p>
          <a:p>
            <a:r>
              <a:rPr lang="ru-RU" baseline="0" dirty="0" smtClean="0"/>
              <a:t>Важно остановиться на некоторых из них. 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Обучение в медицинских классах строится на основе ФГОС среднего общего образования. Это значит, что школы разрабатывают учебные планы, планы внеурочной деятельности, программы учебных предметов в соответствии с требованиями стандарта.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Специалисты Первого МГМУ имени И.М.</a:t>
            </a:r>
            <a:r>
              <a:rPr lang="ru-RU" baseline="0" dirty="0" smtClean="0"/>
              <a:t> Сеченова запланировали бесплатное для школ обучение педагогов. Повышение квалификации направлено и на организацию углубленного изучения химии и биологии и на развитие умений управления учебными проектами и на использование оборудования проекта.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Важным условием участия в проекте является подготовка и презентация практико-ориентированных проектов учащихся на городской конференции «Старт в медицину».</a:t>
            </a:r>
          </a:p>
        </p:txBody>
      </p:sp>
    </p:spTree>
    <p:extLst>
      <p:ext uri="{BB962C8B-B14F-4D97-AF65-F5344CB8AC3E}">
        <p14:creationId xmlns="" xmlns:p14="http://schemas.microsoft.com/office/powerpoint/2010/main" val="1039231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71488" y="639763"/>
            <a:ext cx="8915400" cy="5016500"/>
          </a:xfrm>
        </p:spPr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CF03B-2DF8-45A5-85A2-1DDB9CB408D0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2016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39231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71488" y="639763"/>
            <a:ext cx="8915400" cy="5016500"/>
          </a:xfrm>
        </p:spPr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CF03B-2DF8-45A5-85A2-1DDB9CB408D0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2016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39231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71488" y="639763"/>
            <a:ext cx="8915400" cy="5016500"/>
          </a:xfrm>
        </p:spPr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CF03B-2DF8-45A5-85A2-1DDB9CB408D0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Условия участия в проекте утверждены</a:t>
            </a:r>
            <a:r>
              <a:rPr lang="ru-RU" baseline="0" dirty="0" smtClean="0"/>
              <a:t> в приказе </a:t>
            </a:r>
            <a:r>
              <a:rPr lang="ru-RU" baseline="0" dirty="0" err="1" smtClean="0"/>
              <a:t>ДОгМ</a:t>
            </a:r>
            <a:r>
              <a:rPr lang="ru-RU" baseline="0" dirty="0" smtClean="0"/>
              <a:t> о реализация проекта.</a:t>
            </a:r>
          </a:p>
          <a:p>
            <a:r>
              <a:rPr lang="ru-RU" baseline="0" dirty="0" smtClean="0"/>
              <a:t>Важно остановиться на некоторых из них. 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Обучение в медицинских классах строится на основе ФГОС среднего общего образования. Это значит, что школы разрабатывают учебные планы, планы внеурочной деятельности, программы учебных предметов в соответствии с требованиями стандарта.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Специалисты Первого МГМУ имени И.М.</a:t>
            </a:r>
            <a:r>
              <a:rPr lang="ru-RU" baseline="0" dirty="0" smtClean="0"/>
              <a:t> Сеченова запланировали бесплатное для школ обучение педагогов. Повышение квалификации направлено и на организацию углубленного изучения химии и биологии и на развитие умений управления учебными проектами и на использование оборудования проекта.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Важным условием участия в проекте является подготовка и презентация практико-ориентированных проектов учащихся на городской конференции «Старт в медицину».</a:t>
            </a:r>
          </a:p>
        </p:txBody>
      </p:sp>
    </p:spTree>
    <p:extLst>
      <p:ext uri="{BB962C8B-B14F-4D97-AF65-F5344CB8AC3E}">
        <p14:creationId xmlns="" xmlns:p14="http://schemas.microsoft.com/office/powerpoint/2010/main" val="1039231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71488" y="639763"/>
            <a:ext cx="8915400" cy="5016500"/>
          </a:xfrm>
        </p:spPr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CF03B-2DF8-45A5-85A2-1DDB9CB408D0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Условия участия в проекте утверждены</a:t>
            </a:r>
            <a:r>
              <a:rPr lang="ru-RU" baseline="0" dirty="0" smtClean="0"/>
              <a:t> в приказе </a:t>
            </a:r>
            <a:r>
              <a:rPr lang="ru-RU" baseline="0" dirty="0" err="1" smtClean="0"/>
              <a:t>ДОгМ</a:t>
            </a:r>
            <a:r>
              <a:rPr lang="ru-RU" baseline="0" dirty="0" smtClean="0"/>
              <a:t> о реализация проекта.</a:t>
            </a:r>
          </a:p>
          <a:p>
            <a:r>
              <a:rPr lang="ru-RU" baseline="0" dirty="0" smtClean="0"/>
              <a:t>Важно остановиться на некоторых из них. 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Обучение в медицинских классах строится на основе ФГОС среднего общего образования. Это значит, что школы разрабатывают учебные планы, планы внеурочной деятельности, программы учебных предметов в соответствии с требованиями стандарта.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Специалисты Первого МГМУ имени И.М.</a:t>
            </a:r>
            <a:r>
              <a:rPr lang="ru-RU" baseline="0" dirty="0" smtClean="0"/>
              <a:t> Сеченова запланировали бесплатное для школ обучение педагогов. Повышение квалификации направлено и на организацию углубленного изучения химии и биологии и на развитие умений управления учебными проектами и на использование оборудования проекта.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Важным условием участия в проекте является подготовка и презентация практико-ориентированных проектов учащихся на городской конференции «Старт в медицину».</a:t>
            </a:r>
          </a:p>
        </p:txBody>
      </p:sp>
    </p:spTree>
    <p:extLst>
      <p:ext uri="{BB962C8B-B14F-4D97-AF65-F5344CB8AC3E}">
        <p14:creationId xmlns="" xmlns:p14="http://schemas.microsoft.com/office/powerpoint/2010/main" val="1039231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71488" y="639763"/>
            <a:ext cx="8915400" cy="5016500"/>
          </a:xfrm>
        </p:spPr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CF03B-2DF8-45A5-85A2-1DDB9CB408D0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Условия участия в проекте утверждены</a:t>
            </a:r>
            <a:r>
              <a:rPr lang="ru-RU" baseline="0" dirty="0" smtClean="0"/>
              <a:t> в приказе </a:t>
            </a:r>
            <a:r>
              <a:rPr lang="ru-RU" baseline="0" dirty="0" err="1" smtClean="0"/>
              <a:t>ДОгМ</a:t>
            </a:r>
            <a:r>
              <a:rPr lang="ru-RU" baseline="0" dirty="0" smtClean="0"/>
              <a:t> о реализация проекта.</a:t>
            </a:r>
          </a:p>
          <a:p>
            <a:r>
              <a:rPr lang="ru-RU" baseline="0" dirty="0" smtClean="0"/>
              <a:t>Важно остановиться на некоторых из них. 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Обучение в медицинских классах строится на основе ФГОС среднего общего образования. Это значит, что школы разрабатывают учебные планы, планы внеурочной деятельности, программы учебных предметов в соответствии с требованиями стандарта.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Специалисты Первого МГМУ имени И.М.</a:t>
            </a:r>
            <a:r>
              <a:rPr lang="ru-RU" baseline="0" dirty="0" smtClean="0"/>
              <a:t> Сеченова запланировали бесплатное для школ обучение педагогов. Повышение квалификации направлено и на организацию углубленного изучения химии и биологии и на развитие умений управления учебными проектами и на использование оборудования проекта.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Важным условием участия в проекте является подготовка и презентация практико-ориентированных проектов учащихся на городской конференции «Старт в медицину».</a:t>
            </a:r>
          </a:p>
        </p:txBody>
      </p:sp>
    </p:spTree>
    <p:extLst>
      <p:ext uri="{BB962C8B-B14F-4D97-AF65-F5344CB8AC3E}">
        <p14:creationId xmlns="" xmlns:p14="http://schemas.microsoft.com/office/powerpoint/2010/main" val="1039231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71488" y="639763"/>
            <a:ext cx="8915400" cy="5016500"/>
          </a:xfrm>
        </p:spPr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CF03B-2DF8-45A5-85A2-1DDB9CB408D0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Условия участия в проекте утверждены</a:t>
            </a:r>
            <a:r>
              <a:rPr lang="ru-RU" baseline="0" dirty="0" smtClean="0"/>
              <a:t> в приказе </a:t>
            </a:r>
            <a:r>
              <a:rPr lang="ru-RU" baseline="0" dirty="0" err="1" smtClean="0"/>
              <a:t>ДОгМ</a:t>
            </a:r>
            <a:r>
              <a:rPr lang="ru-RU" baseline="0" dirty="0" smtClean="0"/>
              <a:t> о реализация проекта.</a:t>
            </a:r>
          </a:p>
          <a:p>
            <a:r>
              <a:rPr lang="ru-RU" baseline="0" dirty="0" smtClean="0"/>
              <a:t>Важно остановиться на некоторых из них. 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Обучение в медицинских классах строится на основе ФГОС среднего общего образования. Это значит, что школы разрабатывают учебные планы, планы внеурочной деятельности, программы учебных предметов в соответствии с требованиями стандарта.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Специалисты Первого МГМУ имени И.М.</a:t>
            </a:r>
            <a:r>
              <a:rPr lang="ru-RU" baseline="0" dirty="0" smtClean="0"/>
              <a:t> Сеченова запланировали бесплатное для школ обучение педагогов. Повышение квалификации направлено и на организацию углубленного изучения химии и биологии и на развитие умений управления учебными проектами и на использование оборудования проекта.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Важным условием участия в проекте является подготовка и презентация практико-ориентированных проектов учащихся на городской конференции «Старт в медицину».</a:t>
            </a:r>
          </a:p>
        </p:txBody>
      </p:sp>
    </p:spTree>
    <p:extLst>
      <p:ext uri="{BB962C8B-B14F-4D97-AF65-F5344CB8AC3E}">
        <p14:creationId xmlns="" xmlns:p14="http://schemas.microsoft.com/office/powerpoint/2010/main" val="1039231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835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8745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5816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591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7435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2767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740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8998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0787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6196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9057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410EE-6303-4B9A-A9F6-DCA07D71DC8B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7290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pn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hyperlink" Target="http://www.profil.mos.ru/" TargetMode="Externa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3.png"/><Relationship Id="rId4" Type="http://schemas.openxmlformats.org/officeDocument/2006/relationships/image" Target="../media/image9.png"/><Relationship Id="rId9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6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6.png"/><Relationship Id="rId4" Type="http://schemas.openxmlformats.org/officeDocument/2006/relationships/diagramData" Target="../diagrams/data2.xml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" y="3258870"/>
            <a:ext cx="12192001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400"/>
              </a:lnSpc>
            </a:pPr>
            <a:r>
              <a:rPr lang="ru-RU" sz="2400" b="1" cap="all" dirty="0" smtClean="0">
                <a:solidFill>
                  <a:srgbClr val="2F59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Предпрофессиональное  образование </a:t>
            </a:r>
          </a:p>
          <a:p>
            <a:pPr algn="ctr">
              <a:lnSpc>
                <a:spcPts val="3400"/>
              </a:lnSpc>
            </a:pPr>
            <a:r>
              <a:rPr lang="ru-RU" sz="2400" b="1" cap="all" dirty="0" smtClean="0">
                <a:solidFill>
                  <a:srgbClr val="2F59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московской  школе  </a:t>
            </a:r>
            <a:endParaRPr lang="ru-RU" sz="2400" b="1" cap="all" dirty="0">
              <a:solidFill>
                <a:srgbClr val="2F596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012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 descr="http://profil.mos.ru/templates/klass/img/green/razv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5753" y="135677"/>
            <a:ext cx="971840" cy="9772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0629013" y="6515340"/>
            <a:ext cx="1562987" cy="34266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57153"/>
            <a:ext cx="119712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РЕСУРС ПРОЕКТОВ В ИНТЕРНЕТЕ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8622" y="1519658"/>
            <a:ext cx="3489433" cy="3660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И ДОРОЖНАЯ КАРТА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НОВОСТИ ПРОЕКТА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НА МЕРОПРИЯТИЯ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ИССЛЕДОВАНИЙ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ПУБЛИКАЦИИ В СМИ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ВИДЕОКАНАЛ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ПРОЕКТНОГО ОФИСА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ИНФОГРАФИКА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КОНТАКТНЫЕ ДАННЫЕ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ОНЛАЙН-КОНКУРСЫ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ПРОЕКТА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ОПРОСЫ И ГОЛОСОВАНИЯ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КОММУНИКАЦИЯ УЧАСТНИКОВ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51450" y="5302250"/>
            <a:ext cx="30480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www.profil.mos.ru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830" y="1561656"/>
            <a:ext cx="4946444" cy="2433263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637588" y="1638300"/>
            <a:ext cx="3151187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869" y="1844369"/>
            <a:ext cx="1550055" cy="43704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638055" y="2641599"/>
            <a:ext cx="31502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ресурс является: 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площадкой для презентации образовательных достижений учащихся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свободным источником актуальной информации о достижении ключевых индикаторов проекта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108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629013" y="6515340"/>
            <a:ext cx="1562987" cy="34266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209550" y="379413"/>
            <a:ext cx="111527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 «КАДЕТСКИЙ КЛАСС В МОСКОВСКОЙ ШКОЛЕ» </a:t>
            </a:r>
            <a:endParaRPr lang="ru-RU" alt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1" y="1282171"/>
            <a:ext cx="11684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воспитания  физически и нравственно здорового, социально-адаптированного, самостоятельного гражданина-патриота России. 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21733" y="2093021"/>
            <a:ext cx="10437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Условия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проекта «Кадетский класс в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московской школе»: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24933" y="2506134"/>
            <a:ext cx="8771467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alt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обучения на основе требований ФГОС </a:t>
            </a:r>
            <a:r>
              <a:rPr lang="ru-RU" alt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основного </a:t>
            </a: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общего образования;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alt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Сотрудничество с  высшими военными учебными заведениями, общественными  военно-патриотическими организациями. </a:t>
            </a:r>
            <a:endParaRPr lang="ru-RU" alt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alt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Предметный профиль кадетских классов (обязательное  углубленное изучение истории России);</a:t>
            </a:r>
            <a:endParaRPr lang="ru-RU" alt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alt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Вариативный набор дополнительных общеразвивающих программ (строевая и  физическая подготовка обязательны); </a:t>
            </a:r>
            <a:endParaRPr lang="ru-RU" alt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alt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Разнообразные виды внеурочной деятельности: волонтерское движение, музейная педагогика, поисковые отряды, детский туризм и др..</a:t>
            </a:r>
            <a:endParaRPr lang="ru-RU" alt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altLang="ru-RU" sz="1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altLang="ru-RU" sz="1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Картинки по запросу кадетский  класс в московской школ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50454" y="2252133"/>
            <a:ext cx="2904479" cy="19134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8108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629013" y="6515340"/>
            <a:ext cx="1562987" cy="34266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209550" y="379413"/>
            <a:ext cx="111527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 «КАДЕТСКИЙ КЛАСС В МОСКОВСКОЙ ШКОЛЕ» </a:t>
            </a:r>
            <a:endParaRPr lang="ru-RU" alt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1117600"/>
            <a:ext cx="12192001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altLang="ru-RU" sz="1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spcAft>
                <a:spcPts val="1200"/>
              </a:spcAft>
            </a:pPr>
            <a:r>
              <a:rPr lang="ru-RU" alt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Мероприятия для обучающихся кадетских классов;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ru-RU" alt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городской смотр-конкурс «Лучший кадетский класс»;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ru-RU" alt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городской фестиваль юных талантов «Кадетская звездочка»;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ru-RU" alt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городской форум кадетского образования </a:t>
            </a:r>
          </a:p>
          <a:p>
            <a:pPr marL="285750" indent="-285750">
              <a:spcAft>
                <a:spcPts val="1200"/>
              </a:spcAft>
            </a:pPr>
            <a:r>
              <a:rPr lang="ru-RU" alt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«Честь имею служить Отчизне»;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ru-RU" alt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парад кадет и воспитанников военно-патриотических объединений г. Москвы;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ru-RU" alt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зимняя спартакиада кадетских образовательных организаций;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ru-RU" alt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Московская метапредметная олимпиада «Не  прервётся связь поколений».</a:t>
            </a:r>
          </a:p>
          <a:p>
            <a:pPr marL="285750" indent="-285750">
              <a:spcAft>
                <a:spcPts val="1200"/>
              </a:spcAft>
            </a:pPr>
            <a:endParaRPr lang="ru-RU" alt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Картинки по запросу кадетский  класс в московской школ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31200" y="1177205"/>
            <a:ext cx="3860800" cy="23144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8108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5018" y="340824"/>
            <a:ext cx="8370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ПРЕДПРОФЕССИОНАЛЬНОЕ ОБРАЗОВАНИЕ В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МОСКОВСКОЙ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558" y="3585862"/>
            <a:ext cx="1550055" cy="4370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94134" y="4316798"/>
            <a:ext cx="409786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увеличенное количество часов на изучение предметов.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1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оценка сложных теоретических знаний.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1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избыточное количество контрольных работ.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551758" y="6340451"/>
            <a:ext cx="724661" cy="262024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3175">
            <a:solidFill>
              <a:srgbClr val="FF0000"/>
            </a:solidFill>
            <a:prstDash val="sysDot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ВУЗ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716633" y="6333186"/>
            <a:ext cx="2095998" cy="283192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3175">
            <a:solidFill>
              <a:srgbClr val="FF0000"/>
            </a:solidFill>
            <a:prstDash val="sysDot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РАБОТОДАТЕЛЬ</a:t>
            </a:r>
          </a:p>
        </p:txBody>
      </p:sp>
      <p:sp>
        <p:nvSpPr>
          <p:cNvPr id="39" name="Двойная стрелка влево/вправо 38"/>
          <p:cNvSpPr/>
          <p:nvPr/>
        </p:nvSpPr>
        <p:spPr>
          <a:xfrm>
            <a:off x="2097043" y="6435681"/>
            <a:ext cx="288923" cy="78199"/>
          </a:xfrm>
          <a:prstGeom prst="leftRightArrow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solidFill>
                <a:srgbClr val="FF0000"/>
              </a:solidFill>
            </a:endParaRPr>
          </a:p>
        </p:txBody>
      </p:sp>
      <p:sp>
        <p:nvSpPr>
          <p:cNvPr id="40" name="Двойная стрелка влево/вправо 39"/>
          <p:cNvSpPr/>
          <p:nvPr/>
        </p:nvSpPr>
        <p:spPr>
          <a:xfrm>
            <a:off x="3322265" y="6449297"/>
            <a:ext cx="288923" cy="78199"/>
          </a:xfrm>
          <a:prstGeom prst="leftRightArrow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solidFill>
                <a:prstClr val="white"/>
              </a:solidFill>
            </a:endParaRPr>
          </a:p>
        </p:txBody>
      </p:sp>
      <p:sp>
        <p:nvSpPr>
          <p:cNvPr id="66" name="TextBox 1"/>
          <p:cNvSpPr txBox="1">
            <a:spLocks noChangeArrowheads="1"/>
          </p:cNvSpPr>
          <p:nvPr/>
        </p:nvSpPr>
        <p:spPr bwMode="auto">
          <a:xfrm>
            <a:off x="208234" y="988121"/>
            <a:ext cx="112380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Принципы развития содержания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предпрофессионального образования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287867" y="1749812"/>
            <a:ext cx="7857065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Расширение практического содержания образовательных программ;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с использованием современного </a:t>
            </a:r>
            <a:r>
              <a:rPr lang="ru-RU" alt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высокотехнологичного  </a:t>
            </a: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оборудования;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Интеграция возможностей основного и дополнительного образования;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и прикладная направленность проектов;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Ориентация </a:t>
            </a:r>
            <a:r>
              <a:rPr lang="ru-RU" alt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«профессии будущего»;</a:t>
            </a:r>
            <a:endParaRPr lang="ru-RU" alt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– предпрофессиональные умения</a:t>
            </a:r>
            <a:b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навыки для будущей профессии;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Промежуточная аттестация на основе оценки реальных умений;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Независимая оценка образовательных результатов;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на основе договора с ВУЗом и работодателями.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723551" y="6349615"/>
            <a:ext cx="1251275" cy="250333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3175">
            <a:solidFill>
              <a:srgbClr val="FF0000"/>
            </a:solidFill>
            <a:prstDash val="sysDot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5521" y="1465013"/>
            <a:ext cx="6182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ПРЕДПРОФЕССИОНАЛЬНОЕ ОБРАЗОВАНИЕ – ЭТО: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5" name="Picture 2" descr="http://profil.mos.ru/templates/klass/img/green/razv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0940" y="999277"/>
            <a:ext cx="1091060" cy="10971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10629013" y="6515340"/>
            <a:ext cx="1562987" cy="34266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1</a:t>
            </a:r>
          </a:p>
        </p:txBody>
      </p:sp>
      <p:pic>
        <p:nvPicPr>
          <p:cNvPr id="20" name="Picture 2" descr="D:\ОКЭНОУ\профильное обучение\логотипы\i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9869" y="1026842"/>
            <a:ext cx="1059866" cy="10212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profil.mos.ru/templates/klass/img/yellow/razv_kur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723841" y="1032933"/>
            <a:ext cx="1100667" cy="110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1409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209551" y="408557"/>
            <a:ext cx="7255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«МЕДИЦИНСКИЙ КЛАСС В МОСКОВСКОЙ ШКОЛЕ»</a:t>
            </a:r>
          </a:p>
        </p:txBody>
      </p:sp>
      <p:pic>
        <p:nvPicPr>
          <p:cNvPr id="33" name="Picture 2" descr="http://profil.mos.ru/templates/klass/img/green/razv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5753" y="135677"/>
            <a:ext cx="971840" cy="9772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 descr="C:\Users\borodinmv.GMC.000\Desktop\Фотографии ИК и МК\фото медклассов\Оборудование медклассы\ТелеМентор Лабораторно-диагностический комплекс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749" r="1968"/>
          <a:stretch/>
        </p:blipFill>
        <p:spPr bwMode="auto">
          <a:xfrm>
            <a:off x="8930640" y="1191569"/>
            <a:ext cx="3032760" cy="1993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borodinmv.GMC.000\Desktop\ТЕХНОПАРК_МЭР\дополнительные фотографии\Технологии в образовании МАСТЕР FULL.mp4.00_01_27_05.Still006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033" r="12616" b="10236"/>
          <a:stretch/>
        </p:blipFill>
        <p:spPr bwMode="auto">
          <a:xfrm>
            <a:off x="8884919" y="3356475"/>
            <a:ext cx="3075879" cy="202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0629013" y="6515340"/>
            <a:ext cx="1562987" cy="34266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929640"/>
            <a:ext cx="88730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естественнонаучного предпрофильного и профильного обучения  медицинской направленности для формирования у обучающихся мотивации к выбору профессиональной деятельности.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8600" y="1935480"/>
            <a:ext cx="88730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реализации проекта:</a:t>
            </a:r>
          </a:p>
          <a:p>
            <a:pPr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практико-ориентированное образование в высокотехнологичных медицинских лабораториях, центрах молодежного  инновационного творчества и на площадках медицинских организаций. </a:t>
            </a:r>
          </a:p>
          <a:p>
            <a:pPr>
              <a:defRPr/>
            </a:pPr>
            <a:endParaRPr lang="ru-RU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 партнер проекта Московский Государственный медицинский университет им. И.М. Сеченова и  более 50 медицинских организаций. </a:t>
            </a:r>
          </a:p>
          <a:p>
            <a:pPr>
              <a:defRPr/>
            </a:pPr>
            <a:endParaRPr lang="ru-RU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Изучение отдельных предметов на углубленном уровне;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Овладение современными технологиями;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Предпрофессиональными  умениями и навыками;</a:t>
            </a:r>
          </a:p>
          <a:p>
            <a:pPr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Визуализация лекционного материала;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Дополнительные образовательные программы;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Участие в научно- практической конференции «Старт в медицину»;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Предпрофессиональный экзамен. 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Волонтерский проект «Вахта милосердия». </a:t>
            </a:r>
          </a:p>
        </p:txBody>
      </p:sp>
    </p:spTree>
    <p:extLst>
      <p:ext uri="{BB962C8B-B14F-4D97-AF65-F5344CB8AC3E}">
        <p14:creationId xmlns="" xmlns:p14="http://schemas.microsoft.com/office/powerpoint/2010/main" val="188108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209551" y="408557"/>
            <a:ext cx="6083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tabLst>
                <a:tab pos="269875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«ИНЖЕНЕРНЫЙ КЛАСС В МОСКОВСКОЙ ШКОЛЕ»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629013" y="6515340"/>
            <a:ext cx="1562987" cy="34266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 descr="D:\ОКЭНОУ\профильное обучение\логотипы\in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5301" y="130919"/>
            <a:ext cx="1014214" cy="9772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0" y="102000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</a:p>
          <a:p>
            <a:pPr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учебного инженерного технологического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пространства в школах города.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20390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Инженерный технологический комплекс оборудования</a:t>
            </a:r>
          </a:p>
          <a:p>
            <a:pPr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содержит более 70 видов современного оборудования.</a:t>
            </a:r>
          </a:p>
        </p:txBody>
      </p:sp>
      <p:sp>
        <p:nvSpPr>
          <p:cNvPr id="19" name="TextBox 1"/>
          <p:cNvSpPr txBox="1">
            <a:spLocks noChangeArrowheads="1"/>
          </p:cNvSpPr>
          <p:nvPr/>
        </p:nvSpPr>
        <p:spPr bwMode="auto">
          <a:xfrm>
            <a:off x="0" y="2878668"/>
            <a:ext cx="69646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Принципы инженерно-технологического комплекса: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0" y="3336842"/>
            <a:ext cx="73625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alt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Единая </a:t>
            </a:r>
            <a:r>
              <a:rPr lang="ru-RU" altLang="ru-RU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техносферная</a:t>
            </a:r>
            <a:r>
              <a:rPr lang="ru-RU" alt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образовательная среда;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Конвергентное образование для реальной жизни;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и прикладная направленность проектов;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Ориентация на «профессии будущего».</a:t>
            </a:r>
            <a:endParaRPr lang="ru-RU" alt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59080" y="4678680"/>
            <a:ext cx="832104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Партнеры проекта: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 технических вузов;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более 100 предприятий;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центры молодежного и инновационного творчества;</a:t>
            </a:r>
          </a:p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центры технологической поддержки образования.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677806" y="1625601"/>
            <a:ext cx="5090860" cy="314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525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0" y="0"/>
            <a:ext cx="608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269875" algn="l"/>
              </a:tabLst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«ИНЖЕНЕРНЫЙ КЛАСС В МОСКОВСКОЙ ШКОЛЕ»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629013" y="6515340"/>
            <a:ext cx="1562987" cy="34266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 descr="D:\ОКЭНОУ\профильное обучение\логотипы\in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5301" y="130919"/>
            <a:ext cx="1014214" cy="9772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Схема 11"/>
          <p:cNvGraphicFramePr/>
          <p:nvPr>
            <p:extLst>
              <p:ext uri="{D42A27DB-BD31-4B8C-83A1-F6EECF244321}">
                <p14:modId xmlns="" xmlns:p14="http://schemas.microsoft.com/office/powerpoint/2010/main" val="391285205"/>
              </p:ext>
            </p:extLst>
          </p:nvPr>
        </p:nvGraphicFramePr>
        <p:xfrm>
          <a:off x="112920" y="1049181"/>
          <a:ext cx="8525134" cy="5808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753841" y="1604896"/>
            <a:ext cx="3150292" cy="406771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869" y="1844369"/>
            <a:ext cx="1550055" cy="43704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638055" y="2641599"/>
            <a:ext cx="31502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результат реализации проекта 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компетентных специалистов, необходимых экономике города и востребованных на современном рынке труда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03200" y="406400"/>
            <a:ext cx="50503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РЕАЛИЗАЦИИ ПРОЕКТА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525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629013" y="6515340"/>
            <a:ext cx="1562987" cy="34266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69764" y="399534"/>
            <a:ext cx="6083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tabLst>
                <a:tab pos="269875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«ИНЖЕНЕРНЫЙ КЛАСС В МОСКОВСКОЙ ШКОЛЕ»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20663" y="1326487"/>
            <a:ext cx="11706730" cy="2857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ДЛЯ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ИНЖЕНЕРНЫХ КЛАССОВ</a:t>
            </a:r>
          </a:p>
        </p:txBody>
      </p:sp>
      <p:pic>
        <p:nvPicPr>
          <p:cNvPr id="23" name="Picture 2" descr="D:\ОКЭНОУ\профильное обучение\логотипы\in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5301" y="130919"/>
            <a:ext cx="1014214" cy="9772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96240" y="1737359"/>
            <a:ext cx="10789920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  <a:defRPr/>
            </a:pP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НАУЧНО-ПРАКТИЧЕСКАЯ КОНФЕРЕНЦИЯ «ИНЖЕНЕРЫ БУДУЩЕГО»</a:t>
            </a:r>
          </a:p>
          <a:p>
            <a:pPr>
              <a:defRPr/>
            </a:pP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ПРЕДПРОФЕССИОНАЛЬНАЯ ОЛИМПИАДА </a:t>
            </a:r>
          </a:p>
          <a:p>
            <a:pPr>
              <a:buFontTx/>
              <a:buChar char="-"/>
              <a:defRPr/>
            </a:pP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ПРЕДПРОФЕССИОНАЛЬНЫЙ ЭКЗАМЕН</a:t>
            </a:r>
          </a:p>
          <a:p>
            <a:pPr>
              <a:buFontTx/>
              <a:buChar char="-"/>
              <a:defRPr/>
            </a:pP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ИНЖЕНЕРНЫЕ КАНИКУЛЫ</a:t>
            </a:r>
          </a:p>
          <a:p>
            <a:pPr>
              <a:buFontTx/>
              <a:buChar char="-"/>
              <a:defRPr/>
            </a:pP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ФЕСТИВАЛЬ НАУЧНО-ТЕХНИЧЕСКОГО ТВОРЧЕСТВА МОЛОДЁЖИ </a:t>
            </a:r>
            <a:b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«ОБРАЗОВАНИЕ. НАУКА. ПРОИЗВОДСТВО»</a:t>
            </a:r>
          </a:p>
          <a:p>
            <a:pPr>
              <a:buFontTx/>
              <a:buChar char="-"/>
              <a:defRPr/>
            </a:pP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-ГОРОДСКОЙ ЭКОЛОГИЧЕСКИЙ ФЕСТИВАЛЬ «БЕРЕЖЁМ ПЛАНЕТУ ВМЕСТЕ»</a:t>
            </a:r>
          </a:p>
          <a:p>
            <a:pPr>
              <a:defRPr/>
            </a:pP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«ДЕТСКИЙ РЕЕСТР ЗЕЛЕНЫХ НАСАЖДЕНИЙ»</a:t>
            </a:r>
          </a:p>
          <a:p>
            <a:pPr>
              <a:buFontTx/>
              <a:buChar char="-"/>
              <a:defRPr/>
            </a:pP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-КОНКУРС «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РОБОТОН-МиР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108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629013" y="6515340"/>
            <a:ext cx="1562987" cy="34266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profil.mos.ru/templates/klass/img/yellow/razv_ku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88107" y="0"/>
            <a:ext cx="1253067" cy="1253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931333"/>
            <a:ext cx="12192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КУРЧАТОВСКИЙ ЦЕНТР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НЕПРЕРЫВНОГО КОНВЕРГЕНТНОГО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(МЕЖДИСЦИПЛИНАРНОГО) ОБРАЗОВАНИЯ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1965325"/>
            <a:ext cx="11515725" cy="3937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Calibri" panose="020F0502020204030204" pitchFamily="34" charset="0"/>
              </a:rPr>
              <a:t>НАПРАВЛЕНИЯ ИССЛЕДОВАТЕЛЬСКОЙ РАБОТЫ </a:t>
            </a:r>
            <a:endParaRPr lang="en-US" altLang="ru-RU" sz="24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Calibri" panose="020F0502020204030204" pitchFamily="3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0" y="2387599"/>
            <a:ext cx="5649245" cy="1050107"/>
            <a:chOff x="237066" y="-270697"/>
            <a:chExt cx="5487551" cy="1050107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37066" y="-254000"/>
              <a:ext cx="5428059" cy="1033410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1769758" y="-270697"/>
              <a:ext cx="3954859" cy="9485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b="1" kern="1200" dirty="0" smtClean="0">
                  <a:solidFill>
                    <a:schemeClr val="tx1"/>
                  </a:solidFill>
                </a:rPr>
                <a:t>Материаловедение</a:t>
              </a:r>
              <a:endParaRPr lang="ru-RU" sz="29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Скругленный прямоугольник 11"/>
          <p:cNvSpPr/>
          <p:nvPr/>
        </p:nvSpPr>
        <p:spPr>
          <a:xfrm>
            <a:off x="287867" y="2490703"/>
            <a:ext cx="1085611" cy="826728"/>
          </a:xfrm>
          <a:prstGeom prst="roundRect">
            <a:avLst>
              <a:gd name="adj" fmla="val 10000"/>
            </a:avLst>
          </a:prstGeom>
          <a:blipFill rotWithShape="1">
            <a:blip r:embed="rId5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Группа 12"/>
          <p:cNvGrpSpPr/>
          <p:nvPr/>
        </p:nvGrpSpPr>
        <p:grpSpPr>
          <a:xfrm>
            <a:off x="203201" y="3589628"/>
            <a:ext cx="5486400" cy="1033410"/>
            <a:chOff x="0" y="1136751"/>
            <a:chExt cx="5428059" cy="103341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1136751"/>
              <a:ext cx="5428059" cy="1033410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1511592" y="1153921"/>
              <a:ext cx="3650058" cy="8977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b="1" kern="1200" dirty="0" smtClean="0">
                  <a:solidFill>
                    <a:schemeClr val="tx1"/>
                  </a:solidFill>
                </a:rPr>
                <a:t>Энергетика</a:t>
              </a:r>
              <a:endParaRPr lang="ru-RU" sz="29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" name="Скругленный прямоугольник 15"/>
          <p:cNvSpPr/>
          <p:nvPr/>
        </p:nvSpPr>
        <p:spPr>
          <a:xfrm>
            <a:off x="304801" y="3659104"/>
            <a:ext cx="1085611" cy="826728"/>
          </a:xfrm>
          <a:prstGeom prst="roundRect">
            <a:avLst>
              <a:gd name="adj" fmla="val 10000"/>
            </a:avLst>
          </a:prstGeom>
          <a:blipFill rotWithShape="1">
            <a:blip r:embed="rId6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7" name="Группа 16"/>
          <p:cNvGrpSpPr/>
          <p:nvPr/>
        </p:nvGrpSpPr>
        <p:grpSpPr>
          <a:xfrm>
            <a:off x="0" y="4808828"/>
            <a:ext cx="5689599" cy="1050344"/>
            <a:chOff x="0" y="1968702"/>
            <a:chExt cx="5428059" cy="1050344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0" y="1968702"/>
              <a:ext cx="5428059" cy="1033410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407274" y="1985636"/>
              <a:ext cx="3665815" cy="10334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b="1" kern="1200" dirty="0" smtClean="0">
                  <a:solidFill>
                    <a:schemeClr val="tx1"/>
                  </a:solidFill>
                </a:rPr>
                <a:t>Экология и природопользование</a:t>
              </a:r>
              <a:endParaRPr lang="ru-RU" sz="29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Скругленный прямоугольник 19"/>
          <p:cNvSpPr/>
          <p:nvPr/>
        </p:nvSpPr>
        <p:spPr>
          <a:xfrm>
            <a:off x="303860" y="4895236"/>
            <a:ext cx="1085611" cy="826728"/>
          </a:xfrm>
          <a:prstGeom prst="roundRect">
            <a:avLst>
              <a:gd name="adj" fmla="val 10000"/>
            </a:avLst>
          </a:prstGeom>
          <a:blipFill rotWithShape="1">
            <a:blip r:embed="rId7" cstate="print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1" name="Группа 20"/>
          <p:cNvGrpSpPr/>
          <p:nvPr/>
        </p:nvGrpSpPr>
        <p:grpSpPr>
          <a:xfrm>
            <a:off x="5909735" y="2421653"/>
            <a:ext cx="5806600" cy="965014"/>
            <a:chOff x="0" y="0"/>
            <a:chExt cx="5381734" cy="1154064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0" y="0"/>
              <a:ext cx="5381734" cy="1154064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Скругленный прямоугольник 4"/>
            <p:cNvSpPr/>
            <p:nvPr/>
          </p:nvSpPr>
          <p:spPr>
            <a:xfrm>
              <a:off x="1179602" y="0"/>
              <a:ext cx="4202132" cy="10325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b="1" kern="1200" dirty="0" smtClean="0">
                  <a:solidFill>
                    <a:schemeClr val="tx1"/>
                  </a:solidFill>
                </a:rPr>
                <a:t>Биосистема</a:t>
              </a:r>
              <a:endParaRPr lang="ru-RU" sz="29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5960534" y="3539253"/>
            <a:ext cx="5943600" cy="1015813"/>
            <a:chOff x="3031067" y="2168749"/>
            <a:chExt cx="5381734" cy="1032559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3031067" y="2168749"/>
              <a:ext cx="5381734" cy="1032559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4147133" y="2253228"/>
              <a:ext cx="2995667" cy="778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b="1" kern="1200" dirty="0" smtClean="0">
                  <a:solidFill>
                    <a:schemeClr val="tx1"/>
                  </a:solidFill>
                </a:rPr>
                <a:t> Электроника</a:t>
              </a:r>
              <a:endParaRPr lang="ru-RU" sz="29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5977467" y="4741519"/>
            <a:ext cx="5908200" cy="1066614"/>
            <a:chOff x="0" y="2271631"/>
            <a:chExt cx="5381734" cy="1032559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0" y="2271631"/>
              <a:ext cx="5381734" cy="1032559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1179602" y="2271631"/>
              <a:ext cx="4202132" cy="10325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b="1" kern="1200" dirty="0" smtClean="0">
                  <a:solidFill>
                    <a:schemeClr val="tx1"/>
                  </a:solidFill>
                </a:rPr>
                <a:t>Приборостроение</a:t>
              </a:r>
              <a:endParaRPr lang="ru-RU" sz="29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0" y="5960532"/>
            <a:ext cx="5774267" cy="897468"/>
            <a:chOff x="0" y="3407447"/>
            <a:chExt cx="5381734" cy="1032559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0" y="3407447"/>
              <a:ext cx="5381734" cy="1032559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Скругленный прямоугольник 4"/>
            <p:cNvSpPr/>
            <p:nvPr/>
          </p:nvSpPr>
          <p:spPr>
            <a:xfrm>
              <a:off x="1179602" y="3407447"/>
              <a:ext cx="4202132" cy="10325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b="1" kern="1200" dirty="0" smtClean="0">
                  <a:solidFill>
                    <a:schemeClr val="tx1"/>
                  </a:solidFill>
                </a:rPr>
                <a:t>Транспорт </a:t>
              </a:r>
              <a:endParaRPr lang="ru-RU" sz="2900" b="1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35" name="Скругленный прямоугольник 34"/>
          <p:cNvSpPr/>
          <p:nvPr/>
        </p:nvSpPr>
        <p:spPr>
          <a:xfrm>
            <a:off x="6133561" y="2489200"/>
            <a:ext cx="876839" cy="760156"/>
          </a:xfrm>
          <a:prstGeom prst="roundRect">
            <a:avLst>
              <a:gd name="adj" fmla="val 10000"/>
            </a:avLst>
          </a:prstGeom>
          <a:blipFill rotWithShape="1">
            <a:blip r:embed="rId8" cstate="print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6" name="Скругленный прямоугольник 35"/>
          <p:cNvSpPr/>
          <p:nvPr/>
        </p:nvSpPr>
        <p:spPr>
          <a:xfrm>
            <a:off x="6116627" y="3625575"/>
            <a:ext cx="1076347" cy="826047"/>
          </a:xfrm>
          <a:prstGeom prst="roundRect">
            <a:avLst>
              <a:gd name="adj" fmla="val 10000"/>
            </a:avLst>
          </a:prstGeom>
          <a:blipFill rotWithShape="1">
            <a:blip r:embed="rId9" cstate="print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Скругленный прямоугольник 36"/>
          <p:cNvSpPr/>
          <p:nvPr/>
        </p:nvSpPr>
        <p:spPr>
          <a:xfrm>
            <a:off x="6167426" y="4878642"/>
            <a:ext cx="1076347" cy="826047"/>
          </a:xfrm>
          <a:prstGeom prst="roundRect">
            <a:avLst>
              <a:gd name="adj" fmla="val 10000"/>
            </a:avLst>
          </a:prstGeom>
          <a:blipFill rotWithShape="1">
            <a:blip r:embed="rId10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Скругленный прямоугольник 37"/>
          <p:cNvSpPr/>
          <p:nvPr/>
        </p:nvSpPr>
        <p:spPr>
          <a:xfrm>
            <a:off x="257693" y="6031953"/>
            <a:ext cx="1076347" cy="826047"/>
          </a:xfrm>
          <a:prstGeom prst="roundRect">
            <a:avLst>
              <a:gd name="adj" fmla="val 10000"/>
            </a:avLst>
          </a:prstGeom>
          <a:blipFill rotWithShape="1">
            <a:blip r:embed="rId11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Прямоугольник 38"/>
          <p:cNvSpPr/>
          <p:nvPr/>
        </p:nvSpPr>
        <p:spPr>
          <a:xfrm>
            <a:off x="0" y="286435"/>
            <a:ext cx="9631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chemeClr val="bg1"/>
                </a:solidFill>
              </a:rPr>
              <a:t>Проект «Курчатовский центр непрерывного конвергентного (междисциплинарного) образования»</a:t>
            </a:r>
            <a:endParaRPr lang="ru-RU" alt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108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629013" y="6515340"/>
            <a:ext cx="1562987" cy="34266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"/>
          <p:cNvSpPr txBox="1">
            <a:spLocks noChangeArrowheads="1"/>
          </p:cNvSpPr>
          <p:nvPr/>
        </p:nvSpPr>
        <p:spPr bwMode="auto">
          <a:xfrm>
            <a:off x="209549" y="407988"/>
            <a:ext cx="387138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000" b="1" dirty="0">
                <a:solidFill>
                  <a:schemeClr val="bg1"/>
                </a:solidFill>
              </a:rPr>
              <a:t>Принципы реализации проекта</a:t>
            </a:r>
          </a:p>
        </p:txBody>
      </p:sp>
      <p:sp>
        <p:nvSpPr>
          <p:cNvPr id="24" name="TextBox 1"/>
          <p:cNvSpPr txBox="1">
            <a:spLocks noChangeArrowheads="1"/>
          </p:cNvSpPr>
          <p:nvPr/>
        </p:nvSpPr>
        <p:spPr bwMode="auto">
          <a:xfrm>
            <a:off x="209550" y="44450"/>
            <a:ext cx="88328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600" dirty="0"/>
              <a:t>Проект «Курчатовский центр непрерывного конвергентного (междисциплинарного) образования»</a:t>
            </a:r>
          </a:p>
        </p:txBody>
      </p:sp>
      <p:graphicFrame>
        <p:nvGraphicFramePr>
          <p:cNvPr id="25" name="Схема 24"/>
          <p:cNvGraphicFramePr/>
          <p:nvPr/>
        </p:nvGraphicFramePr>
        <p:xfrm>
          <a:off x="84691" y="1049182"/>
          <a:ext cx="830568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6" name="Рисунок 5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601075" y="1366838"/>
            <a:ext cx="3235325" cy="436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6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923867" y="1506538"/>
            <a:ext cx="2042583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7"/>
          <p:cNvSpPr txBox="1">
            <a:spLocks noChangeArrowheads="1"/>
          </p:cNvSpPr>
          <p:nvPr/>
        </p:nvSpPr>
        <p:spPr bwMode="auto">
          <a:xfrm>
            <a:off x="8863013" y="2630488"/>
            <a:ext cx="27622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dirty="0">
                <a:solidFill>
                  <a:srgbClr val="000000"/>
                </a:solidFill>
              </a:rPr>
              <a:t>Перспективный результат реализации проекта – </a:t>
            </a:r>
            <a:r>
              <a:rPr lang="ru-RU" altLang="ru-RU" b="1" dirty="0">
                <a:solidFill>
                  <a:srgbClr val="000000"/>
                </a:solidFill>
              </a:rPr>
              <a:t>подготовка компетентных специалистов, необходимых для инновационных отраслей экономики Москвы</a:t>
            </a:r>
          </a:p>
        </p:txBody>
      </p:sp>
      <p:pic>
        <p:nvPicPr>
          <p:cNvPr id="29" name="Picture 2" descr="http://profil.mos.ru/templates/klass/img/yellow/razv_kur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857441" y="0"/>
            <a:ext cx="1100667" cy="110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8108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629013" y="6515340"/>
            <a:ext cx="1562987" cy="34266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"/>
          <p:cNvSpPr txBox="1">
            <a:spLocks noChangeArrowheads="1"/>
          </p:cNvSpPr>
          <p:nvPr/>
        </p:nvSpPr>
        <p:spPr bwMode="auto">
          <a:xfrm>
            <a:off x="209550" y="407988"/>
            <a:ext cx="4533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000" b="1" dirty="0">
                <a:solidFill>
                  <a:schemeClr val="bg1"/>
                </a:solidFill>
              </a:rPr>
              <a:t>Структура конвергентной лаборатории</a:t>
            </a:r>
          </a:p>
        </p:txBody>
      </p:sp>
      <p:sp>
        <p:nvSpPr>
          <p:cNvPr id="24" name="TextBox 1"/>
          <p:cNvSpPr txBox="1">
            <a:spLocks noChangeArrowheads="1"/>
          </p:cNvSpPr>
          <p:nvPr/>
        </p:nvSpPr>
        <p:spPr bwMode="auto">
          <a:xfrm>
            <a:off x="209550" y="44450"/>
            <a:ext cx="88328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600" dirty="0"/>
              <a:t>Проект «Курчатовский центр непрерывного конвергентного (междисциплинарного) образования»</a:t>
            </a:r>
          </a:p>
        </p:txBody>
      </p:sp>
      <p:grpSp>
        <p:nvGrpSpPr>
          <p:cNvPr id="25" name="Группа 5"/>
          <p:cNvGrpSpPr>
            <a:grpSpLocks/>
          </p:cNvGrpSpPr>
          <p:nvPr/>
        </p:nvGrpSpPr>
        <p:grpSpPr bwMode="auto">
          <a:xfrm>
            <a:off x="998538" y="1411289"/>
            <a:ext cx="1497012" cy="1727200"/>
            <a:chOff x="2377219" y="1736815"/>
            <a:chExt cx="2066786" cy="2375615"/>
          </a:xfrm>
        </p:grpSpPr>
        <p:sp>
          <p:nvSpPr>
            <p:cNvPr id="26" name="Шестиугольник 25"/>
            <p:cNvSpPr/>
            <p:nvPr/>
          </p:nvSpPr>
          <p:spPr>
            <a:xfrm rot="5400000">
              <a:off x="2222805" y="1891230"/>
              <a:ext cx="2375615" cy="206678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27" name="Шестиугольник 4"/>
            <p:cNvSpPr/>
            <p:nvPr/>
          </p:nvSpPr>
          <p:spPr>
            <a:xfrm>
              <a:off x="2377219" y="2108005"/>
              <a:ext cx="2066786" cy="16332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622300" eaLnBrk="1" fontAlgn="auto" hangingPunct="1">
                <a:spcAft>
                  <a:spcPct val="35000"/>
                </a:spcAft>
                <a:defRPr/>
              </a:pPr>
              <a:r>
                <a:rPr lang="ru-RU" sz="1600" b="1" dirty="0" err="1">
                  <a:solidFill>
                    <a:srgbClr val="002060"/>
                  </a:solidFill>
                </a:rPr>
                <a:t>Нанотехно</a:t>
              </a:r>
              <a:r>
                <a:rPr lang="ru-RU" sz="1600" b="1" dirty="0">
                  <a:solidFill>
                    <a:srgbClr val="002060"/>
                  </a:solidFill>
                </a:rPr>
                <a:t>-логический комплекс</a:t>
              </a:r>
            </a:p>
          </p:txBody>
        </p:sp>
      </p:grpSp>
      <p:grpSp>
        <p:nvGrpSpPr>
          <p:cNvPr id="29" name="Группа 8"/>
          <p:cNvGrpSpPr>
            <a:grpSpLocks/>
          </p:cNvGrpSpPr>
          <p:nvPr/>
        </p:nvGrpSpPr>
        <p:grpSpPr bwMode="auto">
          <a:xfrm>
            <a:off x="254000" y="2874962"/>
            <a:ext cx="1497013" cy="1728787"/>
            <a:chOff x="429576" y="2085429"/>
            <a:chExt cx="2066785" cy="2375615"/>
          </a:xfrm>
        </p:grpSpPr>
        <p:sp>
          <p:nvSpPr>
            <p:cNvPr id="30" name="Шестиугольник 29"/>
            <p:cNvSpPr/>
            <p:nvPr/>
          </p:nvSpPr>
          <p:spPr>
            <a:xfrm rot="5400000">
              <a:off x="275161" y="2239844"/>
              <a:ext cx="2375615" cy="2066785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31" name="Шестиугольник 4"/>
            <p:cNvSpPr/>
            <p:nvPr/>
          </p:nvSpPr>
          <p:spPr>
            <a:xfrm>
              <a:off x="429576" y="2479547"/>
              <a:ext cx="2066785" cy="16339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 eaLnBrk="1" fontAlgn="auto" hangingPunct="1">
                <a:spcAft>
                  <a:spcPct val="35000"/>
                </a:spcAft>
                <a:defRPr/>
              </a:pPr>
              <a:r>
                <a:rPr lang="ru-RU" sz="1600" b="1" dirty="0" err="1">
                  <a:solidFill>
                    <a:srgbClr val="002060"/>
                  </a:solidFill>
                </a:rPr>
                <a:t>Метеоро</a:t>
              </a:r>
              <a:r>
                <a:rPr lang="ru-RU" sz="1600" b="1" dirty="0">
                  <a:solidFill>
                    <a:srgbClr val="002060"/>
                  </a:solidFill>
                </a:rPr>
                <a:t>-логический комплекс </a:t>
              </a:r>
            </a:p>
          </p:txBody>
        </p:sp>
      </p:grpSp>
      <p:grpSp>
        <p:nvGrpSpPr>
          <p:cNvPr id="32" name="Группа 14"/>
          <p:cNvGrpSpPr>
            <a:grpSpLocks/>
          </p:cNvGrpSpPr>
          <p:nvPr/>
        </p:nvGrpSpPr>
        <p:grpSpPr bwMode="auto">
          <a:xfrm>
            <a:off x="1030817" y="4332817"/>
            <a:ext cx="1495425" cy="1728788"/>
            <a:chOff x="4435121" y="4003071"/>
            <a:chExt cx="2070830" cy="2380264"/>
          </a:xfrm>
        </p:grpSpPr>
        <p:sp>
          <p:nvSpPr>
            <p:cNvPr id="34" name="Шестиугольник 33"/>
            <p:cNvSpPr/>
            <p:nvPr/>
          </p:nvSpPr>
          <p:spPr>
            <a:xfrm rot="5400000">
              <a:off x="4280405" y="4157787"/>
              <a:ext cx="2380264" cy="207083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B0F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Шестиугольник 4"/>
            <p:cNvSpPr/>
            <p:nvPr/>
          </p:nvSpPr>
          <p:spPr>
            <a:xfrm>
              <a:off x="4435121" y="4333117"/>
              <a:ext cx="2070830" cy="16393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 eaLnBrk="1" fontAlgn="auto" hangingPunct="1"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rgbClr val="002060"/>
                  </a:solidFill>
                </a:rPr>
                <a:t>Комплекс экологического мониторинга</a:t>
              </a:r>
            </a:p>
          </p:txBody>
        </p:sp>
      </p:grpSp>
      <p:grpSp>
        <p:nvGrpSpPr>
          <p:cNvPr id="36" name="Группа 11"/>
          <p:cNvGrpSpPr>
            <a:grpSpLocks/>
          </p:cNvGrpSpPr>
          <p:nvPr/>
        </p:nvGrpSpPr>
        <p:grpSpPr bwMode="auto">
          <a:xfrm>
            <a:off x="1745721" y="2859088"/>
            <a:ext cx="1497012" cy="1728787"/>
            <a:chOff x="2495637" y="3024408"/>
            <a:chExt cx="2070830" cy="2380264"/>
          </a:xfrm>
        </p:grpSpPr>
        <p:sp>
          <p:nvSpPr>
            <p:cNvPr id="37" name="Шестиугольник 36"/>
            <p:cNvSpPr/>
            <p:nvPr/>
          </p:nvSpPr>
          <p:spPr>
            <a:xfrm rot="5400000">
              <a:off x="2340919" y="3179126"/>
              <a:ext cx="2380264" cy="207083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1">
                <a:lumMod val="75000"/>
              </a:schemeClr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</p:sp>
        <p:sp>
          <p:nvSpPr>
            <p:cNvPr id="38" name="Шестиугольник 4"/>
            <p:cNvSpPr/>
            <p:nvPr/>
          </p:nvSpPr>
          <p:spPr>
            <a:xfrm>
              <a:off x="2495637" y="3395983"/>
              <a:ext cx="2044478" cy="16371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8580" tIns="68580" rIns="68580" bIns="68580" spcCol="1270" anchor="ctr"/>
            <a:lstStyle/>
            <a:p>
              <a:pPr algn="ctr" defTabSz="800100" eaLnBrk="1" fontAlgn="auto" hangingPunct="1">
                <a:spcAft>
                  <a:spcPct val="35000"/>
                </a:spcAft>
                <a:defRPr/>
              </a:pPr>
              <a:r>
                <a:rPr lang="ru-RU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Биолого-химический комплекс</a:t>
              </a:r>
            </a:p>
          </p:txBody>
        </p:sp>
      </p:grpSp>
      <p:pic>
        <p:nvPicPr>
          <p:cNvPr id="42" name="Picture 2" descr="http://profil.mos.ru/templates/klass/img/yellow/razv_ku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871201" y="0"/>
            <a:ext cx="1079499" cy="1079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Box 42"/>
          <p:cNvSpPr txBox="1"/>
          <p:nvPr/>
        </p:nvSpPr>
        <p:spPr>
          <a:xfrm>
            <a:off x="3081867" y="1282171"/>
            <a:ext cx="890693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Оборудование для проведения естественнонаучных исследований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и самостоятельного получения новых знаний.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46979" y="1880658"/>
            <a:ext cx="6535737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Цифровые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 и мини-экспресс лаборатории, 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Микроскопы и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бинокуляры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,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Современная лабораторная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мебель,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66667" y="1775633"/>
            <a:ext cx="3464983" cy="2221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Box 45"/>
          <p:cNvSpPr txBox="1"/>
          <p:nvPr/>
        </p:nvSpPr>
        <p:spPr>
          <a:xfrm>
            <a:off x="3352799" y="2726267"/>
            <a:ext cx="54927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Цифровое и портативное оборудование для экологического мониторинга и физических экспериментов.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302002" y="4148666"/>
            <a:ext cx="612986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Практическое освоение оптики, электродинамики, геодезии, картографии, биофизики, электрохимии.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+mn-lt"/>
                <a:cs typeface="+mn-cs"/>
              </a:rPr>
              <a:t>Обучение для будущей профессии.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318933" y="3602038"/>
            <a:ext cx="81036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Определение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удельного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заряда электрона</a:t>
            </a:r>
          </a:p>
        </p:txBody>
      </p:sp>
    </p:spTree>
    <p:extLst>
      <p:ext uri="{BB962C8B-B14F-4D97-AF65-F5344CB8AC3E}">
        <p14:creationId xmlns="" xmlns:p14="http://schemas.microsoft.com/office/powerpoint/2010/main" val="188108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3417</TotalTime>
  <Words>2046</Words>
  <Application>Microsoft Office PowerPoint</Application>
  <PresentationFormat>Произвольный</PresentationFormat>
  <Paragraphs>226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Nadya</cp:lastModifiedBy>
  <cp:revision>282</cp:revision>
  <cp:lastPrinted>2016-12-02T12:59:00Z</cp:lastPrinted>
  <dcterms:created xsi:type="dcterms:W3CDTF">2015-08-25T07:26:16Z</dcterms:created>
  <dcterms:modified xsi:type="dcterms:W3CDTF">2017-09-08T21:29:25Z</dcterms:modified>
</cp:coreProperties>
</file>